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60" r:id="rId3"/>
    <p:sldId id="259" r:id="rId4"/>
    <p:sldId id="262" r:id="rId5"/>
    <p:sldId id="263" r:id="rId6"/>
    <p:sldId id="261" r:id="rId7"/>
    <p:sldId id="270" r:id="rId8"/>
    <p:sldId id="264" r:id="rId9"/>
    <p:sldId id="266" r:id="rId10"/>
    <p:sldId id="265" r:id="rId11"/>
    <p:sldId id="310" r:id="rId12"/>
    <p:sldId id="267" r:id="rId13"/>
    <p:sldId id="272" r:id="rId14"/>
    <p:sldId id="271" r:id="rId15"/>
    <p:sldId id="273" r:id="rId16"/>
    <p:sldId id="269" r:id="rId17"/>
    <p:sldId id="281" r:id="rId18"/>
    <p:sldId id="312" r:id="rId19"/>
    <p:sldId id="287" r:id="rId20"/>
    <p:sldId id="282" r:id="rId21"/>
    <p:sldId id="274" r:id="rId22"/>
    <p:sldId id="285" r:id="rId23"/>
    <p:sldId id="286" r:id="rId24"/>
    <p:sldId id="288" r:id="rId25"/>
    <p:sldId id="301" r:id="rId26"/>
    <p:sldId id="280" r:id="rId27"/>
    <p:sldId id="308" r:id="rId28"/>
    <p:sldId id="275" r:id="rId29"/>
    <p:sldId id="302" r:id="rId30"/>
    <p:sldId id="303" r:id="rId31"/>
    <p:sldId id="304" r:id="rId32"/>
    <p:sldId id="276" r:id="rId33"/>
    <p:sldId id="283" r:id="rId34"/>
    <p:sldId id="277" r:id="rId35"/>
    <p:sldId id="279" r:id="rId36"/>
    <p:sldId id="307" r:id="rId37"/>
    <p:sldId id="31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513C"/>
    <a:srgbClr val="8C676C"/>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70"/>
    <p:restoredTop sz="80480"/>
  </p:normalViewPr>
  <p:slideViewPr>
    <p:cSldViewPr snapToGrid="0">
      <p:cViewPr varScale="1">
        <p:scale>
          <a:sx n="71" d="100"/>
          <a:sy n="71" d="100"/>
        </p:scale>
        <p:origin x="782"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7T01:49:12.04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1 132,'71'7,"1"1,0-4,-6 0,5 10,-4-13,0 0,-2 6,32-7,-81 0,-4 0,7 0,-6 0,13 0,-8 0,1 0,-5 0,-1 0,21-6,-14 4,21-9,-17 6,7-1,-1-3,1 8,-1-8,1 8,-1-8,-6 8,16-3,-1-2,18 4,0-4,-12 1,9 4,3-3,14 4,23 0,-39 0,0 0,1-1,1 2,3 3,1 0,0-4,-1 2,-9 6,-1-1,4-6,-1 0,18 6,8-7,-30 0,28 0,-29 0,44 0,-18 0,-15 0,0 0,30 0,6-6,-42 5,-2 0,15-5,25 6,-23 0,4 0,23 0,3 0,-44-3,1-2,42-4,-42 0,-3 0,10 0,39 1,-62 4,50 3,-41-4,44 5,-41 0,26 0,-8 0,17 0,12 0,-39 0,0 0,41 0,-34 0,1 0,-11 0,0 0,10 0,2 0,-12 0,-1 0,6 0,-1 0,-4 0,-2 0,44 0,-3 0,-1 0,-7 0,-34 0,-1 0,11 0,38 0,-39 0,-8-4,-1 0,9 2,-12-6,1 0,23 6,23-6,-31 5,-2 2,-15-3,0 4,52 0,-59 0,26 0,0 0,-22 0,19 0,5 0,7 0,21 0,-44 0,-4 0,0 5,40-4,-42 3,20-4,1 0,-10 0,21 0,-32 0,18 0,-9 0,14 0,24 0,-33 0,15 0,-31 0,-7 0,13-6,-14 5,-2-6,4 7,-9 0,-8 0,17 0,-29 0,17 0,-18 0,18 0,-13 0,49 0,-32 0,57 0,-53 0,12 0,-30 0,4 0,-11 0,10 0,-5 0,1 0,44 8,-29-6,35 6,-37-3,-10-4,8 3,-17-4,6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7T01:49:15.7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1 131,'85'-8,"-11"7,-6-7,-11 8,0 0,-13-4,10 3,3-4,26 5,14 0,-24 0,0 0,-14 1,0-2,14-2,-1-2,-16 5,-3-2,33-6,-6 8,-23 0,0 0,11-7,3 5,-11-9,6 10,-32-4,19-1,-20 4,21-4,3-1,3 5,8-5,-11 7,-12 0,-3-5,-18 4,5-3,30 4,-26 0,42 0,-24 0,9 0,8 0,-23 0,9 0,-8 0,-12 0,29 0,-13 0,45 0,-39 0,31 0,-45 0,15 0,-3 0,-10 0,-5-4,25 4,-22-4,5 4,3 0,-36 0,25 0,-25 0,27 0,-20 0,31 0,-35 0,46 7,-43-5,68 5,-56-2,57-4,-41 3,2 0,2-3,-24 2,7 1,17-3,2 2,5-3,-5 0,-33-3,0 2,-8-3,3 1,-1 2,1-6,4 3,-7-1,6-2,4 6,-9-2,30 3,-28 0,37 0,-33 0,21 0,-24 0,24-6,-21 4,44-4,-43 6,29 0,-39 0,7 0,0 0,-4 0,6 0,-5 0,-3 0,12 0,0 0,0 0,-4 0,-9 0,4 0,6 3,-4 2,2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7T01:49:26.75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54,'58'11,"-1"0,5-4,-3-1,26 2,11-8,-14 0,-10 0,-16 0,-13 0,11 0,-6 0,9 0,-15 0,-18-4,-2 3,-9-6,2 6,4-2,-5 3,9-4,-7 3,0-2,1-1,-2 4,0-7,2 6,3-3,-4 4,3-3,-6 2,6-6,-3 6,1-6,-1 6,-1-2,1-1,0 3,14-2,19 3,-16 0,13-4,-31 4,-1-4,4 4,-5 0,6 0,-2-3,-1 2,-1-3,1 4,1 0,-2 0,1 0,7 0,-6 0,12-4,-14 3,2-4,-2 5,-2 0,7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7T01:49:39.74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1,'71'18,"-1"-1,23-3,7-4,-25-2,3-2,2-1,10-3,2-3,-2 3,-7 3,-1 3,-1-2,-5-5,0-2,-3 3,24 7,-5 0,-15-7,0-1,2 3,-2 1,-14-1,-2 0,1-3,0 0,-7 4,0-1,-1-4,-2 0,34 0,-30 0,6 0,31 0,10 0,-19 0,5 0,1 0,10 0,2-1,1 2,0 2,0 1,-5-1,-17-3,-4 1,-4 0,20 4,-8 0,-27-5,-6 0,7 3,-37-2,24 10,30-9,-27 5,3 1,18-7,5 0,6 3,0 0,4-4,-1 0,-1 0,-3 0,-17 0,-5 0,25 0,-31 0,0 0,36 0,-34 0,2 0,3 0,0 0,42 0,-29 0,1 0,-16 0,1 0,20-1,1 2,-15 3,-1 0,10-3,1 0,-6 4,1-1,22-4,1 0,-23 0,-2 0,12 0,-1 0,-23 0,-4 0,35 0,-33-1,1 2,43 7,-43-7,1 0,0 3,0 0,6-4,-1 0,41 0,-46 0,-4 0,21 0,-15 0,-22 0,6 0,-3 0,31 0,-22 0,31 0,-18 0,23 0,-24 0,18 0,-5 0,-9 0,37 0,-61 0,14 4,7 0,-3-3,-1 0,-4 4,3-1,23-4,-6 0,-18 0,3 0,-1 0,-18 0,18 0,1 0,-3 0,4 0,-1 0,-6 0,39 0,-61 0,23 0,-4 0,-12 0,65 0,-47 0,9 0,1 0,-10 0,23 0,0 0,-34 0,12 4,2 0,-6-2,29 6,-23-2,-18-5,13 6,-25-7,5 0,-4 0,-18 0,19 0,2 0,15 0,-7 0,13 0,-32 0,15 0,-13 0,1 0,2 0,3 0,-9 0,3 0,-7 0,-2 0,16 0,-14 0,33-7,-31 6,17-9,-22 9,3-2,20-3,-15 4,33-10,-33 10,14-4,-18 6,-4 0,7-4,-6 4,3-7,2 6,-3-3,7 1,-9 2,7-3,-5 4,-2 0,10 0,-6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7T01:49:47.41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1 124,'43'5,"-8"-2,-24-3,-1 0,11 0,3 0,1 0,7-4,11 3,27-4,12 5,13-7,0 5,2-5,-31 6,2 2,-5-1,1 0,8 0,3 0,-2 0,2 0,6 0,0 0,2 0,0 0,13 0,-6 0,-36 0,-1 0,23 0,-3 0,-8 0,29 0,-43 0,1 0,-25 0,9 0,-8-4,-3 2,-5-2,9 4,-19 0,30 0,-17 0,13 0,4 0,-19-3,19 2,-26-3,26 4,-24 0,48-7,-40 5,29-5,-39 7,7 0,-8-4,6 3,-2-2,-2 3,19 0,-21 0,27-4,-30 2,12-2,-3 4,-5 0,7 0,-1-4,-6 2,7-2,-9 4,5-3,2 2,-6-3,13 0,-16 3,11-4,2 2,-8 2,6-3,-6 4,-5 0,12 0,-2-4,-2 3,3-4,-12 2,9 2,0-3,-2 4,2 4,-1-3,-4 2,9-3,-9 0,7 0,-1 0,-5 0,5 0,-3 0,-3 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7T01:49:56.49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21,'94'16,"-10"-8,11 0,-1-8,4 0,-37 0,0 0,38 0,-45 0,-1 0,31 0,-24 0,16-8,-27 7,8-11,8 11,8-11,2 10,-5-9,-16 9,-20-2,54 4,2 0,-7 0,5 0,-22 0,1 0,0 0,5 0,-7 0,-9 0,-3 0,19 0,-1 0,12 0,-30 0,11 6,-38-4,17 4,11-6,17 0,27 0,-12 0,6 0,-32 0,-10 0,-10-4,-15 2,-2-2,7 4,-13 0,5 0,-10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F08D5-51A4-44F4-8366-493BDC853F6A}"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8B5C8-DFA9-4C8F-A35E-6F451EDD5692}" type="slidenum">
              <a:rPr lang="en-US" smtClean="0"/>
              <a:t>‹#›</a:t>
            </a:fld>
            <a:endParaRPr lang="en-US"/>
          </a:p>
        </p:txBody>
      </p:sp>
    </p:spTree>
    <p:extLst>
      <p:ext uri="{BB962C8B-B14F-4D97-AF65-F5344CB8AC3E}">
        <p14:creationId xmlns:p14="http://schemas.microsoft.com/office/powerpoint/2010/main" val="1697729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Getty images</a:t>
            </a:r>
          </a:p>
        </p:txBody>
      </p:sp>
      <p:sp>
        <p:nvSpPr>
          <p:cNvPr id="4" name="Slide Number Placeholder 3"/>
          <p:cNvSpPr>
            <a:spLocks noGrp="1"/>
          </p:cNvSpPr>
          <p:nvPr>
            <p:ph type="sldNum" sz="quarter" idx="5"/>
          </p:nvPr>
        </p:nvSpPr>
        <p:spPr/>
        <p:txBody>
          <a:bodyPr/>
          <a:lstStyle/>
          <a:p>
            <a:fld id="{3818B5C8-DFA9-4C8F-A35E-6F451EDD5692}" type="slidenum">
              <a:rPr lang="en-US" smtClean="0"/>
              <a:t>1</a:t>
            </a:fld>
            <a:endParaRPr lang="en-US"/>
          </a:p>
        </p:txBody>
      </p:sp>
    </p:spTree>
    <p:extLst>
      <p:ext uri="{BB962C8B-B14F-4D97-AF65-F5344CB8AC3E}">
        <p14:creationId xmlns:p14="http://schemas.microsoft.com/office/powerpoint/2010/main" val="3147214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capture from Prime’s King Lear (2018), with Andrew Scott as Edgar becoming Poor Tom.</a:t>
            </a:r>
          </a:p>
          <a:p>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11</a:t>
            </a:fld>
            <a:endParaRPr lang="en-US"/>
          </a:p>
        </p:txBody>
      </p:sp>
    </p:spTree>
    <p:extLst>
      <p:ext uri="{BB962C8B-B14F-4D97-AF65-F5344CB8AC3E}">
        <p14:creationId xmlns:p14="http://schemas.microsoft.com/office/powerpoint/2010/main" val="2239535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Laurence Olivier as Lear and John Hurt as the Fool.</a:t>
            </a:r>
          </a:p>
          <a:p>
            <a:r>
              <a:rPr lang="en-US" dirty="0"/>
              <a:t>Lear’s speech is in Act 3, Scene 2.</a:t>
            </a:r>
          </a:p>
        </p:txBody>
      </p:sp>
      <p:sp>
        <p:nvSpPr>
          <p:cNvPr id="4" name="Slide Number Placeholder 3"/>
          <p:cNvSpPr>
            <a:spLocks noGrp="1"/>
          </p:cNvSpPr>
          <p:nvPr>
            <p:ph type="sldNum" sz="quarter" idx="5"/>
          </p:nvPr>
        </p:nvSpPr>
        <p:spPr/>
        <p:txBody>
          <a:bodyPr/>
          <a:lstStyle/>
          <a:p>
            <a:fld id="{3818B5C8-DFA9-4C8F-A35E-6F451EDD5692}" type="slidenum">
              <a:rPr lang="en-US" smtClean="0"/>
              <a:t>12</a:t>
            </a:fld>
            <a:endParaRPr lang="en-US"/>
          </a:p>
        </p:txBody>
      </p:sp>
    </p:spTree>
    <p:extLst>
      <p:ext uri="{BB962C8B-B14F-4D97-AF65-F5344CB8AC3E}">
        <p14:creationId xmlns:p14="http://schemas.microsoft.com/office/powerpoint/2010/main" val="3881938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capture from Prime’s King Lear (2018), with Andrew Scott as Poor Tom, Jim Carter as Kent, and Karl Johnson the Fool</a:t>
            </a:r>
          </a:p>
          <a:p>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13</a:t>
            </a:fld>
            <a:endParaRPr lang="en-US"/>
          </a:p>
        </p:txBody>
      </p:sp>
    </p:spTree>
    <p:extLst>
      <p:ext uri="{BB962C8B-B14F-4D97-AF65-F5344CB8AC3E}">
        <p14:creationId xmlns:p14="http://schemas.microsoft.com/office/powerpoint/2010/main" val="275751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4"/>
                </a:solidFill>
                <a:effectLst/>
                <a:latin typeface="Proxima Nova"/>
              </a:rPr>
              <a:t>Jack Wilkinson as Edgar, John </a:t>
            </a:r>
            <a:r>
              <a:rPr lang="en-US" b="1" i="0" dirty="0" err="1">
                <a:solidFill>
                  <a:srgbClr val="212124"/>
                </a:solidFill>
                <a:effectLst/>
                <a:latin typeface="Proxima Nova"/>
              </a:rPr>
              <a:t>Branwell</a:t>
            </a:r>
            <a:r>
              <a:rPr lang="en-US" b="1" i="0" dirty="0">
                <a:solidFill>
                  <a:srgbClr val="212124"/>
                </a:solidFill>
                <a:effectLst/>
                <a:latin typeface="Proxima Nova"/>
              </a:rPr>
              <a:t> as Gloucester Feb 2015</a:t>
            </a:r>
          </a:p>
          <a:p>
            <a:r>
              <a:rPr lang="en-US" b="0" i="0" dirty="0">
                <a:solidFill>
                  <a:srgbClr val="212124"/>
                </a:solidFill>
                <a:effectLst/>
                <a:latin typeface="Proxima Nova"/>
              </a:rPr>
              <a:t>©NOBBY CLARK</a:t>
            </a:r>
            <a:endParaRPr lang="en-US" b="1" i="0" dirty="0">
              <a:solidFill>
                <a:srgbClr val="212124"/>
              </a:solidFill>
              <a:effectLst/>
              <a:latin typeface="Proxima Nova"/>
            </a:endParaRPr>
          </a:p>
          <a:p>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14</a:t>
            </a:fld>
            <a:endParaRPr lang="en-US"/>
          </a:p>
        </p:txBody>
      </p:sp>
    </p:spTree>
    <p:extLst>
      <p:ext uri="{BB962C8B-B14F-4D97-AF65-F5344CB8AC3E}">
        <p14:creationId xmlns:p14="http://schemas.microsoft.com/office/powerpoint/2010/main" val="1603266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Brooklyn Academy of Music production, 2014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Helvetica Neue" panose="02000503000000020004" pitchFamily="2" charset="0"/>
              </a:rPr>
              <a:t>Max Bennett as Edmund and Sebastian </a:t>
            </a:r>
            <a:r>
              <a:rPr lang="en-US" b="1" dirty="0" err="1">
                <a:effectLst/>
                <a:latin typeface="Helvetica Neue" panose="02000503000000020004" pitchFamily="2" charset="0"/>
              </a:rPr>
              <a:t>Armesto</a:t>
            </a:r>
            <a:r>
              <a:rPr lang="en-US" b="1" dirty="0">
                <a:effectLst/>
                <a:latin typeface="Helvetica Neue" panose="02000503000000020004" pitchFamily="2" charset="0"/>
              </a:rPr>
              <a:t> as Edgar</a:t>
            </a:r>
          </a:p>
          <a:p>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15</a:t>
            </a:fld>
            <a:endParaRPr lang="en-US"/>
          </a:p>
        </p:txBody>
      </p:sp>
    </p:spTree>
    <p:extLst>
      <p:ext uri="{BB962C8B-B14F-4D97-AF65-F5344CB8AC3E}">
        <p14:creationId xmlns:p14="http://schemas.microsoft.com/office/powerpoint/2010/main" val="3637783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Sir Ian </a:t>
            </a:r>
            <a:r>
              <a:rPr lang="en-US" dirty="0" err="1"/>
              <a:t>McKellan</a:t>
            </a:r>
            <a:r>
              <a:rPr lang="en-US" dirty="0"/>
              <a:t> as Lear carrying Cordelia in the Royal Shakespeare Company’s 2007 production.</a:t>
            </a:r>
          </a:p>
          <a:p>
            <a:endParaRPr lang="en-US" dirty="0"/>
          </a:p>
          <a:p>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16</a:t>
            </a:fld>
            <a:endParaRPr lang="en-US"/>
          </a:p>
        </p:txBody>
      </p:sp>
    </p:spTree>
    <p:extLst>
      <p:ext uri="{BB962C8B-B14F-4D97-AF65-F5344CB8AC3E}">
        <p14:creationId xmlns:p14="http://schemas.microsoft.com/office/powerpoint/2010/main" val="3834868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versions, Edgar speaks these words; in others, Albany does.</a:t>
            </a:r>
          </a:p>
        </p:txBody>
      </p:sp>
      <p:sp>
        <p:nvSpPr>
          <p:cNvPr id="4" name="Slide Number Placeholder 3"/>
          <p:cNvSpPr>
            <a:spLocks noGrp="1"/>
          </p:cNvSpPr>
          <p:nvPr>
            <p:ph type="sldNum" sz="quarter" idx="5"/>
          </p:nvPr>
        </p:nvSpPr>
        <p:spPr/>
        <p:txBody>
          <a:bodyPr/>
          <a:lstStyle/>
          <a:p>
            <a:fld id="{3818B5C8-DFA9-4C8F-A35E-6F451EDD5692}" type="slidenum">
              <a:rPr lang="en-US" smtClean="0"/>
              <a:t>17</a:t>
            </a:fld>
            <a:endParaRPr lang="en-US"/>
          </a:p>
        </p:txBody>
      </p:sp>
    </p:spTree>
    <p:extLst>
      <p:ext uri="{BB962C8B-B14F-4D97-AF65-F5344CB8AC3E}">
        <p14:creationId xmlns:p14="http://schemas.microsoft.com/office/powerpoint/2010/main" val="1342471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Minion"/>
              </a:rPr>
              <a:t>Lady Macbeth may be referring to Macbeth having an absence seizure</a:t>
            </a:r>
          </a:p>
          <a:p>
            <a:endParaRPr lang="en-US" sz="1800" dirty="0">
              <a:effectLst/>
              <a:latin typeface="Minion"/>
            </a:endParaRPr>
          </a:p>
          <a:p>
            <a:r>
              <a:rPr lang="en-US" sz="1800" dirty="0">
                <a:effectLst/>
                <a:latin typeface="Minion"/>
              </a:rPr>
              <a:t>Ross (2005):</a:t>
            </a:r>
          </a:p>
          <a:p>
            <a:r>
              <a:rPr lang="en-US" sz="1800" dirty="0">
                <a:effectLst/>
                <a:latin typeface="Minion"/>
              </a:rPr>
              <a:t>Syphilis was widespread in England by the 16th century, especially in the boisterous merchant city of London. Surviving records indicate that, in 1548, a total of 24% of the patients of St. Bartholomew’s Hospital (now known as Barts) in London were syphilitic; in 1579, the physician William Clowes claimed that up to 75% of the patients at Barts had the French pox [7]. </a:t>
            </a:r>
            <a:endParaRPr lang="en-US" dirty="0"/>
          </a:p>
          <a:p>
            <a:r>
              <a:rPr lang="en-US" sz="1800" dirty="0">
                <a:effectLst/>
                <a:latin typeface="Minion"/>
              </a:rPr>
              <a:t>Syphilis was more severe in the 15th and 16th centuries than it is today [9–11]. Gruesome clinical descriptions of primary, secondary, and </a:t>
            </a:r>
            <a:r>
              <a:rPr lang="en-US" sz="1800" dirty="0" err="1">
                <a:effectLst/>
                <a:latin typeface="Minion"/>
              </a:rPr>
              <a:t>gummatous</a:t>
            </a:r>
            <a:r>
              <a:rPr lang="en-US" sz="1800" dirty="0">
                <a:effectLst/>
                <a:latin typeface="Minion"/>
              </a:rPr>
              <a:t> syphilis quickly appeared.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Minion"/>
              </a:rPr>
              <a:t>By Shakespeare’s time, syphilis was less explosive in onset, perhaps because of attenuated virulence or improved population immunity, nutrition, and hygiene, with decreased bacterial superinfection. Use of the term “syphilis” was not common until the 19th century [10]. Shakespeare refers to syphilis as the pox, the malady of France, the infinite malady, the incurable bone-ache, the hoar leprosy, and most oddly as “the good-year” (a corruption of the French term “</a:t>
            </a:r>
            <a:r>
              <a:rPr lang="en-US" sz="1800" dirty="0" err="1">
                <a:effectLst/>
                <a:latin typeface="Minion"/>
              </a:rPr>
              <a:t>goujere</a:t>
            </a:r>
            <a:r>
              <a:rPr lang="en-US" sz="1800" dirty="0">
                <a:effectLst/>
                <a:latin typeface="Minion"/>
              </a:rPr>
              <a:t>,” from “gouge,” meaning prostitute) </a:t>
            </a:r>
            <a:endParaRPr lang="en-US" dirty="0"/>
          </a:p>
          <a:p>
            <a:endParaRPr lang="en-US" dirty="0"/>
          </a:p>
          <a:p>
            <a:r>
              <a:rPr lang="en-US" dirty="0"/>
              <a:t>Thersites’ insulting of Patroclus in </a:t>
            </a:r>
            <a:r>
              <a:rPr lang="en-US" i="1" dirty="0"/>
              <a:t>Troilus and Cressida</a:t>
            </a:r>
            <a:r>
              <a:rPr lang="en-US" i="0" dirty="0"/>
              <a:t>:</a:t>
            </a:r>
          </a:p>
          <a:p>
            <a:r>
              <a:rPr lang="en-US" b="0" i="0" dirty="0">
                <a:solidFill>
                  <a:srgbClr val="222222"/>
                </a:solidFill>
                <a:effectLst/>
                <a:highlight>
                  <a:srgbClr val="FFFFFF"/>
                </a:highlight>
                <a:latin typeface="Practice"/>
              </a:rPr>
              <a:t>Why, his masculine whore. Now the rotten diseases of the south, the guts-griping, ruptures, catarrhs, loads o’ gravel in the back, lethargies, cold palsies, raw eyes, dirt-rotten livers, </a:t>
            </a:r>
            <a:r>
              <a:rPr lang="en-US" b="0" i="0" dirty="0" err="1">
                <a:solidFill>
                  <a:srgbClr val="222222"/>
                </a:solidFill>
                <a:effectLst/>
                <a:highlight>
                  <a:srgbClr val="FFFFFF"/>
                </a:highlight>
                <a:latin typeface="Practice"/>
              </a:rPr>
              <a:t>whissinglungs</a:t>
            </a:r>
            <a:r>
              <a:rPr lang="en-US" b="0" i="0" dirty="0">
                <a:solidFill>
                  <a:srgbClr val="222222"/>
                </a:solidFill>
                <a:effectLst/>
                <a:highlight>
                  <a:srgbClr val="FFFFFF"/>
                </a:highlight>
                <a:latin typeface="Practice"/>
              </a:rPr>
              <a:t>, bladders full of </a:t>
            </a:r>
            <a:r>
              <a:rPr lang="en-US" b="0" i="0" dirty="0" err="1">
                <a:solidFill>
                  <a:srgbClr val="222222"/>
                </a:solidFill>
                <a:effectLst/>
                <a:highlight>
                  <a:srgbClr val="FFFFFF"/>
                </a:highlight>
                <a:latin typeface="Practice"/>
              </a:rPr>
              <a:t>impostume</a:t>
            </a:r>
            <a:r>
              <a:rPr lang="en-US" b="0" i="0" dirty="0">
                <a:solidFill>
                  <a:srgbClr val="222222"/>
                </a:solidFill>
                <a:effectLst/>
                <a:highlight>
                  <a:srgbClr val="FFFFFF"/>
                </a:highlight>
                <a:latin typeface="Practice"/>
              </a:rPr>
              <a:t> [abscesses], </a:t>
            </a:r>
            <a:r>
              <a:rPr lang="en-US" b="0" i="0" dirty="0" err="1">
                <a:solidFill>
                  <a:srgbClr val="222222"/>
                </a:solidFill>
                <a:effectLst/>
                <a:highlight>
                  <a:srgbClr val="FFFFFF"/>
                </a:highlight>
                <a:latin typeface="Practice"/>
              </a:rPr>
              <a:t>sciaticas</a:t>
            </a:r>
            <a:r>
              <a:rPr lang="en-US" b="0" i="0" dirty="0">
                <a:solidFill>
                  <a:srgbClr val="222222"/>
                </a:solidFill>
                <a:effectLst/>
                <a:highlight>
                  <a:srgbClr val="FFFFFF"/>
                </a:highlight>
                <a:latin typeface="Practice"/>
              </a:rPr>
              <a:t>, limekilns </a:t>
            </a:r>
            <a:r>
              <a:rPr lang="en-US" b="0" i="0" dirty="0" err="1">
                <a:solidFill>
                  <a:srgbClr val="222222"/>
                </a:solidFill>
                <a:effectLst/>
                <a:highlight>
                  <a:srgbClr val="FFFFFF"/>
                </a:highlight>
                <a:latin typeface="Practice"/>
              </a:rPr>
              <a:t>i</a:t>
            </a:r>
            <a:r>
              <a:rPr lang="en-US" b="0" i="0" dirty="0">
                <a:solidFill>
                  <a:srgbClr val="222222"/>
                </a:solidFill>
                <a:effectLst/>
                <a:highlight>
                  <a:srgbClr val="FFFFFF"/>
                </a:highlight>
                <a:latin typeface="Practice"/>
              </a:rPr>
              <a:t>’ </a:t>
            </a:r>
            <a:r>
              <a:rPr lang="en-US" b="0" i="0" dirty="0" err="1">
                <a:solidFill>
                  <a:srgbClr val="222222"/>
                </a:solidFill>
                <a:effectLst/>
                <a:highlight>
                  <a:srgbClr val="FFFFFF"/>
                </a:highlight>
                <a:latin typeface="Practice"/>
              </a:rPr>
              <a:t>th</a:t>
            </a:r>
            <a:r>
              <a:rPr lang="en-US" b="0" i="0" dirty="0">
                <a:solidFill>
                  <a:srgbClr val="222222"/>
                </a:solidFill>
                <a:effectLst/>
                <a:highlight>
                  <a:srgbClr val="FFFFFF"/>
                </a:highlight>
                <a:latin typeface="Practice"/>
              </a:rPr>
              <a:t>’ palm [palmar rash], incurable bone-ache [periostitis], and the rivelled fee-simple of the tetter [essentially, the perpetual legacy of the illness], take and take again such preposterous discoveries.</a:t>
            </a:r>
          </a:p>
          <a:p>
            <a:r>
              <a:rPr lang="en-US" b="0" i="0" dirty="0">
                <a:solidFill>
                  <a:srgbClr val="222222"/>
                </a:solidFill>
                <a:effectLst/>
                <a:highlight>
                  <a:srgbClr val="FFFFFF"/>
                </a:highlight>
                <a:latin typeface="Practice"/>
              </a:rPr>
              <a:t>This appears to be based on Greene’s </a:t>
            </a:r>
            <a:r>
              <a:rPr lang="en-US" b="0" i="1" dirty="0" err="1">
                <a:solidFill>
                  <a:srgbClr val="222222"/>
                </a:solidFill>
                <a:effectLst/>
                <a:highlight>
                  <a:srgbClr val="FFFFFF"/>
                </a:highlight>
                <a:latin typeface="Practice"/>
              </a:rPr>
              <a:t>Planetomachia</a:t>
            </a:r>
            <a:r>
              <a:rPr lang="en-US" b="0" i="0" dirty="0">
                <a:solidFill>
                  <a:srgbClr val="222222"/>
                </a:solidFill>
                <a:effectLst/>
                <a:highlight>
                  <a:srgbClr val="FFFFFF"/>
                </a:highlight>
                <a:latin typeface="Practice"/>
              </a:rPr>
              <a:t> (1585)</a:t>
            </a:r>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19</a:t>
            </a:fld>
            <a:endParaRPr lang="en-US"/>
          </a:p>
        </p:txBody>
      </p:sp>
    </p:spTree>
    <p:extLst>
      <p:ext uri="{BB962C8B-B14F-4D97-AF65-F5344CB8AC3E}">
        <p14:creationId xmlns:p14="http://schemas.microsoft.com/office/powerpoint/2010/main" val="1400011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OT111b64c4"/>
              </a:rPr>
              <a:t>Illustration of a 17th-century broadside, featuring a malingering beggar, set </a:t>
            </a:r>
            <a:r>
              <a:rPr lang="en-US" sz="1800" dirty="0">
                <a:effectLst/>
                <a:latin typeface="AdvOT111b64c4+20"/>
              </a:rPr>
              <a:t>“</a:t>
            </a:r>
            <a:r>
              <a:rPr lang="en-US" sz="1800" dirty="0">
                <a:effectLst/>
                <a:latin typeface="AdvOT111b64c4"/>
              </a:rPr>
              <a:t>to the tune of Tom of Bedlam</a:t>
            </a:r>
            <a:r>
              <a:rPr lang="en-US" sz="1800" dirty="0">
                <a:effectLst/>
                <a:latin typeface="AdvOT111b64c4+20"/>
              </a:rPr>
              <a:t>” </a:t>
            </a:r>
            <a:r>
              <a:rPr lang="en-US" sz="1800" dirty="0">
                <a:effectLst/>
                <a:latin typeface="AdvOT111b64c4"/>
              </a:rPr>
              <a:t>(from </a:t>
            </a:r>
            <a:r>
              <a:rPr lang="en-US" sz="1800" dirty="0" err="1">
                <a:effectLst/>
                <a:latin typeface="AdvOT111b64c4"/>
              </a:rPr>
              <a:t>Euing</a:t>
            </a:r>
            <a:r>
              <a:rPr lang="en-US" sz="1800" dirty="0">
                <a:effectLst/>
                <a:latin typeface="AdvOT111b64c4"/>
              </a:rPr>
              <a:t> Ballad number 55; published by permission of the University of Glasgow Library, Special Collections).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pitchFamily="2" charset="0"/>
              </a:rPr>
              <a:t>Catholic encyclopedia: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pitchFamily="2" charset="0"/>
              </a:rPr>
              <a:t>A London hospital originally intended for the poor suffering from any ailment and for such as might have no other lodging, hence its name, Bethlehem, in Hebrew, the "house of bread." During the fourteenth century it began to be used partly as an asylum for the insane, for there is a report of a Royal Commission, in 1405, as to the state of lunatics confined there. The word Bethlehem became shortened to Bedlam in popular speech, and the confinement of lunatics there gave rise to the use of this word to mean a house of confusion. Bedlam was founded in 1247 as a priory in Bishopsgate Street, for the order of St. Mary of Bethlehem, by Simon Fitz Mary, an Alderman and Sheriff of London. This site is now occupied by the Liverpool Street railway station. In the next century it is mentioned as a hospital in a license granted (1330) to collect alms in England, Ireland, and Wales. In 1375 Bedlam became a royal hospital, taken by the crown on the pretext that it was an alien priory. It seems afterwards to have reverted to the city. At the beginning of the sixteenth century the word Bedlam was used by Tyndale to mean a madman, so that it would seem as though the hospital were now used as a lunatic asylum exclusively. In January, 1547, King Henry VIII formally granted St. Bartholomew's hospital and Bedlam, or Bethlehem, to the city of London, on condition that the city spend a certain amount on new buildings in connection with St. Bartholomew’s … The attitude of successive generations of Englishmen towards the insane can be traced interestingly at Bedlam. Originally, it was founded and kept by religious. Every effort seems to have been made to bring patients to such a state of mental health as would enable them to leave the asylum. An old English word, "a Bedlam" signifies one discharged and licensed to beg. Such persons wore a tin plate on their arm as a badge and were known as Bedlamers, Bedlamites, or Bedlam Beggars.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pitchFamily="2" charset="0"/>
              </a:rPr>
              <a:t>REF: </a:t>
            </a:r>
            <a:r>
              <a:rPr lang="en-US" b="0" i="0" dirty="0">
                <a:effectLst/>
                <a:latin typeface="verdana" panose="020B0604030504040204" pitchFamily="34" charset="0"/>
              </a:rPr>
              <a:t>Walsh, J.J. (1907). Bedlam. In </a:t>
            </a:r>
            <a:r>
              <a:rPr lang="en-US" b="0" i="0" u="sng" dirty="0">
                <a:effectLst/>
                <a:latin typeface="verdana" panose="020B0604030504040204" pitchFamily="34" charset="0"/>
              </a:rPr>
              <a:t>The Catholic Encyclopedia.</a:t>
            </a:r>
            <a:r>
              <a:rPr lang="en-US" b="0" i="0" dirty="0">
                <a:effectLst/>
                <a:latin typeface="verdana" panose="020B0604030504040204" pitchFamily="34" charset="0"/>
              </a:rPr>
              <a:t> New York: Robert Appleton Company. http://</a:t>
            </a:r>
            <a:r>
              <a:rPr lang="en-US" b="0" i="0" dirty="0" err="1">
                <a:effectLst/>
                <a:latin typeface="verdana" panose="020B0604030504040204" pitchFamily="34" charset="0"/>
              </a:rPr>
              <a:t>www.newadvent.org</a:t>
            </a:r>
            <a:r>
              <a:rPr lang="en-US" b="0" i="0" dirty="0">
                <a:effectLst/>
                <a:latin typeface="verdana" panose="020B0604030504040204" pitchFamily="34" charset="0"/>
              </a:rPr>
              <a:t>/</a:t>
            </a:r>
            <a:r>
              <a:rPr lang="en-US" b="0" i="0" dirty="0" err="1">
                <a:effectLst/>
                <a:latin typeface="verdana" panose="020B0604030504040204" pitchFamily="34" charset="0"/>
              </a:rPr>
              <a:t>cathen</a:t>
            </a:r>
            <a:r>
              <a:rPr lang="en-US" b="0" i="0" dirty="0">
                <a:effectLst/>
                <a:latin typeface="verdana" panose="020B0604030504040204" pitchFamily="34" charset="0"/>
              </a:rPr>
              <a:t>/02387b.htm</a:t>
            </a:r>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20</a:t>
            </a:fld>
            <a:endParaRPr lang="en-US"/>
          </a:p>
        </p:txBody>
      </p:sp>
    </p:spTree>
    <p:extLst>
      <p:ext uri="{BB962C8B-B14F-4D97-AF65-F5344CB8AC3E}">
        <p14:creationId xmlns:p14="http://schemas.microsoft.com/office/powerpoint/2010/main" val="783913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is Edgar’s monologue in Act 2 when he decides to disguise himself as Poor Tom of Bedlam. On the right is the scene in Act 3 where Lear, the Fool and Kent come upon Tom hiding in a hovel.</a:t>
            </a:r>
          </a:p>
          <a:p>
            <a:endParaRPr lang="en-US" dirty="0"/>
          </a:p>
          <a:p>
            <a:r>
              <a:rPr lang="en-US" dirty="0"/>
              <a:t>Tom also notes that his diet includes “the swimming </a:t>
            </a:r>
            <a:r>
              <a:rPr lang="en-US" dirty="0" err="1"/>
              <a:t>frong</a:t>
            </a:r>
            <a:r>
              <a:rPr lang="en-US" dirty="0"/>
              <a:t>, the toad … </a:t>
            </a:r>
            <a:r>
              <a:rPr lang="en-US" dirty="0" err="1"/>
              <a:t>cowdungs</a:t>
            </a:r>
            <a:r>
              <a:rPr lang="en-US" dirty="0"/>
              <a:t> for salads; swallows the old rat and the ditch-dog; drinks the green mantle of the standing pool.</a:t>
            </a:r>
          </a:p>
          <a:p>
            <a:endParaRPr lang="en-US" dirty="0"/>
          </a:p>
          <a:p>
            <a:r>
              <a:rPr lang="en-US" dirty="0"/>
              <a:t>How is he treated? Well, he is “whipped from tithing to tithing and stocked, punished and imprisoned.” A statute of 1598 ordered that any vagabond apprehended in a Parish shall ”be openly whipped until his or her body be bloody and shall be forthwith sent from Parish to Parish” until returned ”to the Parish where he was borne.”</a:t>
            </a:r>
          </a:p>
        </p:txBody>
      </p:sp>
      <p:sp>
        <p:nvSpPr>
          <p:cNvPr id="4" name="Slide Number Placeholder 3"/>
          <p:cNvSpPr>
            <a:spLocks noGrp="1"/>
          </p:cNvSpPr>
          <p:nvPr>
            <p:ph type="sldNum" sz="quarter" idx="5"/>
          </p:nvPr>
        </p:nvSpPr>
        <p:spPr/>
        <p:txBody>
          <a:bodyPr/>
          <a:lstStyle/>
          <a:p>
            <a:fld id="{3818B5C8-DFA9-4C8F-A35E-6F451EDD5692}" type="slidenum">
              <a:rPr lang="en-US" smtClean="0"/>
              <a:t>21</a:t>
            </a:fld>
            <a:endParaRPr lang="en-US"/>
          </a:p>
        </p:txBody>
      </p:sp>
    </p:spTree>
    <p:extLst>
      <p:ext uri="{BB962C8B-B14F-4D97-AF65-F5344CB8AC3E}">
        <p14:creationId xmlns:p14="http://schemas.microsoft.com/office/powerpoint/2010/main" val="1742563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avenir-regular-class"/>
              </a:rPr>
              <a:t>King Lear (James Keegan) shares a tender moment with his youngest daughter, Cordelia (Alyssa Wilmoth), as they are taken away to prison. © </a:t>
            </a:r>
            <a:r>
              <a:rPr lang="en-US" b="0" i="0" dirty="0">
                <a:solidFill>
                  <a:srgbClr val="000000"/>
                </a:solidFill>
                <a:effectLst/>
                <a:latin typeface="avenir-regular-class"/>
              </a:rPr>
              <a:t>Photo by Tommy Thompson, American Shakespeare Center.</a:t>
            </a:r>
          </a:p>
        </p:txBody>
      </p:sp>
      <p:sp>
        <p:nvSpPr>
          <p:cNvPr id="4" name="Slide Number Placeholder 3"/>
          <p:cNvSpPr>
            <a:spLocks noGrp="1"/>
          </p:cNvSpPr>
          <p:nvPr>
            <p:ph type="sldNum" sz="quarter" idx="5"/>
          </p:nvPr>
        </p:nvSpPr>
        <p:spPr/>
        <p:txBody>
          <a:bodyPr/>
          <a:lstStyle/>
          <a:p>
            <a:fld id="{3818B5C8-DFA9-4C8F-A35E-6F451EDD5692}" type="slidenum">
              <a:rPr lang="en-US" smtClean="0"/>
              <a:t>2</a:t>
            </a:fld>
            <a:endParaRPr lang="en-US"/>
          </a:p>
        </p:txBody>
      </p:sp>
    </p:spTree>
    <p:extLst>
      <p:ext uri="{BB962C8B-B14F-4D97-AF65-F5344CB8AC3E}">
        <p14:creationId xmlns:p14="http://schemas.microsoft.com/office/powerpoint/2010/main" val="1519841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latin typeface="Avenir Book" panose="02000503020000020003" pitchFamily="2" charset="0"/>
              </a:rPr>
              <a:t>O do, de, do, de, do, de” – Act 3, Scene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Book" panose="02000503020000020003" pitchFamily="2" charset="0"/>
              </a:rPr>
              <a:t>“</a:t>
            </a:r>
            <a:r>
              <a:rPr lang="en-US" sz="1200" dirty="0" err="1">
                <a:latin typeface="Avenir Book" panose="02000503020000020003" pitchFamily="2" charset="0"/>
              </a:rPr>
              <a:t>Pillicock</a:t>
            </a:r>
            <a:r>
              <a:rPr lang="en-US" sz="1200" dirty="0">
                <a:latin typeface="Avenir Book" panose="02000503020000020003" pitchFamily="2" charset="0"/>
              </a:rPr>
              <a:t> … “ – Act 3, Scene 4 – </a:t>
            </a:r>
            <a:r>
              <a:rPr lang="en-US" sz="1200" dirty="0" err="1">
                <a:latin typeface="Avenir Book" panose="02000503020000020003" pitchFamily="2" charset="0"/>
              </a:rPr>
              <a:t>pillicock</a:t>
            </a:r>
            <a:r>
              <a:rPr lang="en-US" sz="1200" dirty="0">
                <a:latin typeface="Avenir Book" panose="02000503020000020003" pitchFamily="2" charset="0"/>
              </a:rPr>
              <a:t> is slang for penis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Book" panose="02000503020000020003" pitchFamily="2" charset="0"/>
              </a:rPr>
              <a:t>The names of the devils likely come from Samuel </a:t>
            </a:r>
            <a:r>
              <a:rPr lang="en-US" sz="1200" dirty="0" err="1">
                <a:latin typeface="Avenir Book" panose="02000503020000020003" pitchFamily="2" charset="0"/>
              </a:rPr>
              <a:t>Harsnett’s</a:t>
            </a:r>
            <a:r>
              <a:rPr lang="en-US" sz="1200" dirty="0">
                <a:latin typeface="Avenir Book" panose="02000503020000020003" pitchFamily="2" charset="0"/>
              </a:rPr>
              <a:t> </a:t>
            </a:r>
            <a:r>
              <a:rPr lang="en-US" sz="1200" i="1" dirty="0">
                <a:latin typeface="Avenir Book" panose="02000503020000020003" pitchFamily="2" charset="0"/>
              </a:rPr>
              <a:t>A</a:t>
            </a:r>
            <a:r>
              <a:rPr lang="en-US" sz="1200" dirty="0">
                <a:latin typeface="Avenir Book" panose="02000503020000020003" pitchFamily="2" charset="0"/>
              </a:rPr>
              <a:t> </a:t>
            </a:r>
            <a:r>
              <a:rPr lang="en-US" sz="1200" i="1" dirty="0">
                <a:latin typeface="Avenir Book" panose="02000503020000020003" pitchFamily="2" charset="0"/>
              </a:rPr>
              <a:t>Declarations of Egregious Popish Impostures </a:t>
            </a:r>
            <a:r>
              <a:rPr lang="en-US" sz="1200" i="0" dirty="0">
                <a:latin typeface="Avenir Book" panose="02000503020000020003" pitchFamily="2" charset="0"/>
              </a:rPr>
              <a:t>(1603), which is a critique of Catholic priests who performed exorcisms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venir Book" panose="02000503020000020003" pitchFamily="2" charset="0"/>
              </a:rPr>
              <a:t>Photo: </a:t>
            </a:r>
            <a:r>
              <a:rPr lang="en-US" b="0" i="0" dirty="0">
                <a:solidFill>
                  <a:srgbClr val="666666"/>
                </a:solidFill>
                <a:effectLst/>
                <a:latin typeface="Vollkorn"/>
              </a:rPr>
              <a:t>Jacob </a:t>
            </a:r>
            <a:r>
              <a:rPr lang="en-US" b="0" i="0" dirty="0" err="1">
                <a:solidFill>
                  <a:srgbClr val="666666"/>
                </a:solidFill>
                <a:effectLst/>
                <a:latin typeface="Vollkorn"/>
              </a:rPr>
              <a:t>Fishel</a:t>
            </a:r>
            <a:r>
              <a:rPr lang="en-US" b="0" i="0" dirty="0">
                <a:solidFill>
                  <a:srgbClr val="666666"/>
                </a:solidFill>
                <a:effectLst/>
                <a:latin typeface="Vollkorn"/>
              </a:rPr>
              <a:t> as Edgar, disguised as Poor Tom, in the 2014 production of </a:t>
            </a:r>
            <a:r>
              <a:rPr lang="en-US" b="0" i="1" dirty="0">
                <a:solidFill>
                  <a:srgbClr val="666666"/>
                </a:solidFill>
                <a:effectLst/>
                <a:latin typeface="Vollkorn"/>
              </a:rPr>
              <a:t>King Lear</a:t>
            </a:r>
            <a:r>
              <a:rPr lang="en-US" b="0" i="0" dirty="0">
                <a:solidFill>
                  <a:srgbClr val="666666"/>
                </a:solidFill>
                <a:effectLst/>
                <a:latin typeface="Vollkorn"/>
              </a:rPr>
              <a:t> for Theatre for a New Audience (NY). © Carol </a:t>
            </a:r>
            <a:r>
              <a:rPr lang="en-US" b="0" i="0" dirty="0" err="1">
                <a:solidFill>
                  <a:srgbClr val="666666"/>
                </a:solidFill>
                <a:effectLst/>
                <a:latin typeface="Vollkorn"/>
              </a:rPr>
              <a:t>Rosegg</a:t>
            </a:r>
            <a:endParaRPr lang="en-US" sz="1200" dirty="0">
              <a:latin typeface="Avenir Book" panose="02000503020000020003" pitchFamily="2" charset="0"/>
            </a:endParaRPr>
          </a:p>
        </p:txBody>
      </p:sp>
      <p:sp>
        <p:nvSpPr>
          <p:cNvPr id="4" name="Slide Number Placeholder 3"/>
          <p:cNvSpPr>
            <a:spLocks noGrp="1"/>
          </p:cNvSpPr>
          <p:nvPr>
            <p:ph type="sldNum" sz="quarter" idx="5"/>
          </p:nvPr>
        </p:nvSpPr>
        <p:spPr/>
        <p:txBody>
          <a:bodyPr/>
          <a:lstStyle/>
          <a:p>
            <a:fld id="{3818B5C8-DFA9-4C8F-A35E-6F451EDD5692}" type="slidenum">
              <a:rPr lang="en-US" smtClean="0"/>
              <a:t>22</a:t>
            </a:fld>
            <a:endParaRPr lang="en-US"/>
          </a:p>
        </p:txBody>
      </p:sp>
    </p:spTree>
    <p:extLst>
      <p:ext uri="{BB962C8B-B14F-4D97-AF65-F5344CB8AC3E}">
        <p14:creationId xmlns:p14="http://schemas.microsoft.com/office/powerpoint/2010/main" val="2982128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Geoffrey of Monmouth’s 12</a:t>
            </a:r>
            <a:r>
              <a:rPr lang="en-US" baseline="30000" dirty="0"/>
              <a:t>th</a:t>
            </a:r>
            <a:r>
              <a:rPr lang="en-US" dirty="0"/>
              <a:t>-century </a:t>
            </a:r>
            <a:r>
              <a:rPr lang="en-US" i="1" dirty="0"/>
              <a:t>History of the British Kings</a:t>
            </a:r>
            <a:r>
              <a:rPr lang="en-US" i="0" dirty="0"/>
              <a:t>, Leir’s father was King </a:t>
            </a:r>
            <a:r>
              <a:rPr lang="en-US" i="0" dirty="0" err="1"/>
              <a:t>Bladud</a:t>
            </a:r>
            <a:r>
              <a:rPr lang="en-US" i="0" dirty="0"/>
              <a:t> (who died when trying to fly with artificial wings). Leir ruled for 60 years, the longest of the ancient kings. He is part of the dynasty of Brutus of Troy (a descendant of Aeneas). Leir was the founder of Leicester. </a:t>
            </a:r>
          </a:p>
          <a:p>
            <a:endParaRPr lang="en-US" i="0" dirty="0"/>
          </a:p>
          <a:p>
            <a:r>
              <a:rPr lang="en-US" i="0" dirty="0"/>
              <a:t>Another source for Shakespeare’s </a:t>
            </a:r>
            <a:r>
              <a:rPr lang="en-US" i="1" dirty="0"/>
              <a:t>King Lear</a:t>
            </a:r>
            <a:r>
              <a:rPr lang="en-US" i="0" dirty="0"/>
              <a:t> is </a:t>
            </a:r>
            <a:r>
              <a:rPr lang="en-US" i="1" dirty="0"/>
              <a:t>Holinshed’s Chronicles of England, Scotland, and Ireland.</a:t>
            </a:r>
            <a:r>
              <a:rPr lang="en-US" i="0" dirty="0"/>
              <a:t> In the </a:t>
            </a:r>
            <a:r>
              <a:rPr lang="en-US" i="1" dirty="0"/>
              <a:t>Chronicles</a:t>
            </a:r>
            <a:r>
              <a:rPr lang="en-US" i="0" dirty="0"/>
              <a:t>, Leir gives half his kingdom (after the love test) to </a:t>
            </a:r>
            <a:r>
              <a:rPr lang="en-US" i="0" dirty="0" err="1"/>
              <a:t>Gonerilla</a:t>
            </a:r>
            <a:r>
              <a:rPr lang="en-US" i="0" dirty="0"/>
              <a:t> and Regan, with the rest to be divided after his death. Albany and Cornwall seize power and Leir flees to Gallia, where </a:t>
            </a:r>
            <a:r>
              <a:rPr lang="en-US" i="0" dirty="0" err="1"/>
              <a:t>Cordeilla</a:t>
            </a:r>
            <a:r>
              <a:rPr lang="en-US" i="0" dirty="0"/>
              <a:t> is. </a:t>
            </a:r>
            <a:r>
              <a:rPr lang="en-US" i="0" dirty="0" err="1"/>
              <a:t>Cordeilla</a:t>
            </a:r>
            <a:r>
              <a:rPr lang="en-US" i="0" dirty="0"/>
              <a:t>, Leir and the King of the Franks invade Britain, kill the Dukes, and Leir is restored to the throne. </a:t>
            </a:r>
            <a:r>
              <a:rPr lang="en-US" i="0" dirty="0" err="1"/>
              <a:t>Cordeilla</a:t>
            </a:r>
            <a:r>
              <a:rPr lang="en-US" i="0" dirty="0"/>
              <a:t> rules after his death until she is deposed by her nephews. According to the </a:t>
            </a:r>
            <a:r>
              <a:rPr lang="en-US" i="1" dirty="0"/>
              <a:t>Chronicles</a:t>
            </a:r>
            <a:r>
              <a:rPr lang="en-US" i="0" dirty="0"/>
              <a:t>, Leir was a “Prince of right noble demeanor, governing his land and subjects in great wealth.”</a:t>
            </a:r>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23</a:t>
            </a:fld>
            <a:endParaRPr lang="en-US"/>
          </a:p>
        </p:txBody>
      </p:sp>
    </p:spTree>
    <p:extLst>
      <p:ext uri="{BB962C8B-B14F-4D97-AF65-F5344CB8AC3E}">
        <p14:creationId xmlns:p14="http://schemas.microsoft.com/office/powerpoint/2010/main" val="3683605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 1, Scene 1</a:t>
            </a:r>
          </a:p>
        </p:txBody>
      </p:sp>
      <p:sp>
        <p:nvSpPr>
          <p:cNvPr id="4" name="Slide Number Placeholder 3"/>
          <p:cNvSpPr>
            <a:spLocks noGrp="1"/>
          </p:cNvSpPr>
          <p:nvPr>
            <p:ph type="sldNum" sz="quarter" idx="5"/>
          </p:nvPr>
        </p:nvSpPr>
        <p:spPr/>
        <p:txBody>
          <a:bodyPr/>
          <a:lstStyle/>
          <a:p>
            <a:fld id="{3818B5C8-DFA9-4C8F-A35E-6F451EDD5692}" type="slidenum">
              <a:rPr lang="en-US" smtClean="0"/>
              <a:t>24</a:t>
            </a:fld>
            <a:endParaRPr lang="en-US"/>
          </a:p>
        </p:txBody>
      </p:sp>
    </p:spTree>
    <p:extLst>
      <p:ext uri="{BB962C8B-B14F-4D97-AF65-F5344CB8AC3E}">
        <p14:creationId xmlns:p14="http://schemas.microsoft.com/office/powerpoint/2010/main" val="2903323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ln/>
        </p:spPr>
      </p:sp>
      <p:sp>
        <p:nvSpPr>
          <p:cNvPr id="40963"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Calistoga"/>
              </a:rPr>
              <a:t>Four humors chart adapted from </a:t>
            </a:r>
            <a:r>
              <a:rPr lang="en-US" b="0" i="1" dirty="0" err="1">
                <a:solidFill>
                  <a:srgbClr val="FFFFFF"/>
                </a:solidFill>
                <a:effectLst/>
                <a:latin typeface="Calistoga"/>
              </a:rPr>
              <a:t>Optick</a:t>
            </a:r>
            <a:r>
              <a:rPr lang="en-US" b="0" i="1" dirty="0">
                <a:solidFill>
                  <a:srgbClr val="FFFFFF"/>
                </a:solidFill>
                <a:effectLst/>
                <a:latin typeface="Calistoga"/>
              </a:rPr>
              <a:t> </a:t>
            </a:r>
            <a:r>
              <a:rPr lang="en-US" b="0" i="1" dirty="0" err="1">
                <a:solidFill>
                  <a:srgbClr val="FFFFFF"/>
                </a:solidFill>
                <a:effectLst/>
                <a:latin typeface="Calistoga"/>
              </a:rPr>
              <a:t>Glasse</a:t>
            </a:r>
            <a:r>
              <a:rPr lang="en-US" b="0" i="1" dirty="0">
                <a:solidFill>
                  <a:srgbClr val="FFFFFF"/>
                </a:solidFill>
                <a:effectLst/>
                <a:latin typeface="Calistoga"/>
              </a:rPr>
              <a:t> of Humors</a:t>
            </a:r>
            <a:r>
              <a:rPr lang="en-US" b="0" i="0" dirty="0">
                <a:solidFill>
                  <a:srgbClr val="FFFFFF"/>
                </a:solidFill>
                <a:effectLst/>
                <a:latin typeface="Calistoga"/>
              </a:rPr>
              <a:t>, Thomas </a:t>
            </a:r>
            <a:r>
              <a:rPr lang="en-US" b="0" i="0" dirty="0" err="1">
                <a:solidFill>
                  <a:srgbClr val="FFFFFF"/>
                </a:solidFill>
                <a:effectLst/>
                <a:latin typeface="Calistoga"/>
              </a:rPr>
              <a:t>Walkington</a:t>
            </a:r>
            <a:r>
              <a:rPr lang="en-US" b="0" i="0" dirty="0">
                <a:solidFill>
                  <a:srgbClr val="FFFFFF"/>
                </a:solidFill>
                <a:effectLst/>
                <a:latin typeface="Calistoga"/>
              </a:rPr>
              <a:t> (1575-1621), first published in 1607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Calistoga"/>
              </a:rPr>
              <a:t>https://</a:t>
            </a:r>
            <a:r>
              <a:rPr lang="en-US" b="0" i="0" dirty="0" err="1">
                <a:solidFill>
                  <a:srgbClr val="FFFFFF"/>
                </a:solidFill>
                <a:effectLst/>
                <a:latin typeface="Calistoga"/>
              </a:rPr>
              <a:t>www.nlm.nih.gov</a:t>
            </a:r>
            <a:r>
              <a:rPr lang="en-US" b="0" i="0" dirty="0">
                <a:solidFill>
                  <a:srgbClr val="FFFFFF"/>
                </a:solidFill>
                <a:effectLst/>
                <a:latin typeface="Calistoga"/>
              </a:rPr>
              <a:t>/exhibition/</a:t>
            </a:r>
            <a:r>
              <a:rPr lang="en-US" b="0" i="0" dirty="0" err="1">
                <a:solidFill>
                  <a:srgbClr val="FFFFFF"/>
                </a:solidFill>
                <a:effectLst/>
                <a:latin typeface="Calistoga"/>
              </a:rPr>
              <a:t>shakespeare</a:t>
            </a:r>
            <a:r>
              <a:rPr lang="en-US" b="0" i="0" dirty="0">
                <a:solidFill>
                  <a:srgbClr val="FFFFFF"/>
                </a:solidFill>
                <a:effectLst/>
                <a:latin typeface="Calistoga"/>
              </a:rPr>
              <a:t>-and-the-four-humors/index.html#section2</a:t>
            </a:r>
          </a:p>
          <a:p>
            <a:pPr eaLnBrk="1" hangingPunct="1"/>
            <a:endParaRPr lang="en-US" dirty="0"/>
          </a:p>
        </p:txBody>
      </p:sp>
      <p:sp>
        <p:nvSpPr>
          <p:cNvPr id="40964" name="Slide Number Placeholder 3"/>
          <p:cNvSpPr>
            <a:spLocks noGrp="1"/>
          </p:cNvSpPr>
          <p:nvPr>
            <p:ph type="sldNum" sz="quarter" idx="5"/>
          </p:nvPr>
        </p:nvSpPr>
        <p:spPr>
          <a:noFill/>
        </p:spPr>
        <p:txBody>
          <a:bodyPr/>
          <a:lstStyle/>
          <a:p>
            <a:fld id="{44FCC784-A209-DF4E-9675-64E14827D8C2}"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 the World’s a Stage speech: https://</a:t>
            </a:r>
            <a:r>
              <a:rPr lang="en-US" dirty="0" err="1"/>
              <a:t>www.poetryfoundation.org</a:t>
            </a:r>
            <a:r>
              <a:rPr lang="en-US" dirty="0"/>
              <a:t>/poems/56966/speech-all-the-worlds-a-stage</a:t>
            </a:r>
          </a:p>
          <a:p>
            <a:endParaRPr lang="en-US" dirty="0"/>
          </a:p>
          <a:p>
            <a:pPr algn="l" fontAlgn="base"/>
            <a:r>
              <a:rPr lang="en-US" b="0" i="0" dirty="0">
                <a:solidFill>
                  <a:srgbClr val="000000"/>
                </a:solidFill>
                <a:effectLst/>
                <a:highlight>
                  <a:srgbClr val="FFFFFF"/>
                </a:highlight>
                <a:latin typeface="adobe-garamond-pro"/>
              </a:rPr>
              <a:t>All the world’s a stage,</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And all the men and women merely players;</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They have their exits and their entrances;</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And one man in his time plays many parts,</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His acts being seven ages. At first the infant,</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Mewling and puking in the nurse’s arms;</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And then the whining school-boy, with his satchel</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And shining morning face, creeping like snail</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Unwillingly to school. And then the lover,</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Sighing like furnace, with a woeful ballad</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Made to his mistress’ eyebrow. Then a soldier,</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Full of strange oaths, and bearded like the pard,</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Jealous in </a:t>
            </a:r>
            <a:r>
              <a:rPr lang="en-US" b="0" i="0" dirty="0" err="1">
                <a:solidFill>
                  <a:srgbClr val="000000"/>
                </a:solidFill>
                <a:effectLst/>
                <a:highlight>
                  <a:srgbClr val="FFFFFF"/>
                </a:highlight>
                <a:latin typeface="inherit"/>
              </a:rPr>
              <a:t>honour</a:t>
            </a:r>
            <a:r>
              <a:rPr lang="en-US" b="0" i="0" dirty="0">
                <a:solidFill>
                  <a:srgbClr val="000000"/>
                </a:solidFill>
                <a:effectLst/>
                <a:highlight>
                  <a:srgbClr val="FFFFFF"/>
                </a:highlight>
                <a:latin typeface="inherit"/>
              </a:rPr>
              <a:t>, sudden and quick in quarrel,</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Seeking the bubble reputation</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Even in the cannon’s mouth. And then the justice,</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In fair round belly with good capon </a:t>
            </a:r>
            <a:r>
              <a:rPr lang="en-US" b="0" i="0" dirty="0" err="1">
                <a:solidFill>
                  <a:srgbClr val="000000"/>
                </a:solidFill>
                <a:effectLst/>
                <a:highlight>
                  <a:srgbClr val="FFFFFF"/>
                </a:highlight>
                <a:latin typeface="inherit"/>
              </a:rPr>
              <a:t>lin’d</a:t>
            </a:r>
            <a:r>
              <a:rPr lang="en-US" b="0" i="0" dirty="0">
                <a:solidFill>
                  <a:srgbClr val="000000"/>
                </a:solidFill>
                <a:effectLst/>
                <a:highlight>
                  <a:srgbClr val="FFFFFF"/>
                </a:highlight>
                <a:latin typeface="inherit"/>
              </a:rPr>
              <a:t>,</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With eyes severe and beard of formal cut,</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Full of wise saws and modern instances;</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And so he plays his part. The sixth age shifts</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Into the lean and </a:t>
            </a:r>
            <a:r>
              <a:rPr lang="en-US" b="0" i="0" dirty="0" err="1">
                <a:solidFill>
                  <a:srgbClr val="000000"/>
                </a:solidFill>
                <a:effectLst/>
                <a:highlight>
                  <a:srgbClr val="FFFFFF"/>
                </a:highlight>
                <a:latin typeface="inherit"/>
              </a:rPr>
              <a:t>slipper’d</a:t>
            </a:r>
            <a:r>
              <a:rPr lang="en-US" b="0" i="0" dirty="0">
                <a:solidFill>
                  <a:srgbClr val="000000"/>
                </a:solidFill>
                <a:effectLst/>
                <a:highlight>
                  <a:srgbClr val="FFFFFF"/>
                </a:highlight>
                <a:latin typeface="inherit"/>
              </a:rPr>
              <a:t> pantaloon,</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With spectacles on nose and pouch on side;</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His youthful hose, well </a:t>
            </a:r>
            <a:r>
              <a:rPr lang="en-US" b="0" i="0" dirty="0" err="1">
                <a:solidFill>
                  <a:srgbClr val="000000"/>
                </a:solidFill>
                <a:effectLst/>
                <a:highlight>
                  <a:srgbClr val="FFFFFF"/>
                </a:highlight>
                <a:latin typeface="inherit"/>
              </a:rPr>
              <a:t>sav’d</a:t>
            </a:r>
            <a:r>
              <a:rPr lang="en-US" b="0" i="0" dirty="0">
                <a:solidFill>
                  <a:srgbClr val="000000"/>
                </a:solidFill>
                <a:effectLst/>
                <a:highlight>
                  <a:srgbClr val="FFFFFF"/>
                </a:highlight>
                <a:latin typeface="inherit"/>
              </a:rPr>
              <a:t>, a world too wide</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For his shrunk shank; and his big manly voice,</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Turning again toward childish treble, pipes</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And whistles in his sound. Last scene of all,</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That ends this strange eventful history,</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Is second childishness and mere oblivion;</a:t>
            </a:r>
            <a:br>
              <a:rPr lang="en-US" b="0" i="0" dirty="0">
                <a:solidFill>
                  <a:srgbClr val="000000"/>
                </a:solidFill>
                <a:effectLst/>
                <a:highlight>
                  <a:srgbClr val="FFFFFF"/>
                </a:highlight>
                <a:latin typeface="adobe-garamond-pro"/>
              </a:rPr>
            </a:br>
            <a:r>
              <a:rPr lang="en-US" b="0" i="0" dirty="0">
                <a:solidFill>
                  <a:srgbClr val="000000"/>
                </a:solidFill>
                <a:effectLst/>
                <a:highlight>
                  <a:srgbClr val="FFFFFF"/>
                </a:highlight>
                <a:latin typeface="inherit"/>
              </a:rPr>
              <a:t>Sans teeth, sans eyes, sans taste, sans everything.</a:t>
            </a:r>
            <a:endParaRPr lang="en-US" b="0" i="0" dirty="0">
              <a:solidFill>
                <a:srgbClr val="000000"/>
              </a:solidFill>
              <a:effectLst/>
              <a:highlight>
                <a:srgbClr val="FFFFFF"/>
              </a:highlight>
              <a:latin typeface="adobe-garamond-pro"/>
            </a:endParaRPr>
          </a:p>
          <a:p>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26</a:t>
            </a:fld>
            <a:endParaRPr lang="en-US"/>
          </a:p>
        </p:txBody>
      </p:sp>
    </p:spTree>
    <p:extLst>
      <p:ext uri="{BB962C8B-B14F-4D97-AF65-F5344CB8AC3E}">
        <p14:creationId xmlns:p14="http://schemas.microsoft.com/office/powerpoint/2010/main" val="663573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i="0" dirty="0">
                <a:solidFill>
                  <a:srgbClr val="CAC2B7"/>
                </a:solidFill>
                <a:effectLst/>
                <a:highlight>
                  <a:srgbClr val="222021"/>
                </a:highlight>
                <a:latin typeface="Verdana" panose="020B0604030504040204" pitchFamily="34" charset="0"/>
              </a:rPr>
              <a:t>The seven ages of man [graphic] / attributed to George James De Wilde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1" i="0" dirty="0">
              <a:solidFill>
                <a:srgbClr val="CAC2B7"/>
              </a:solidFill>
              <a:effectLst/>
              <a:highlight>
                <a:srgbClr val="222021"/>
              </a:highlight>
              <a:latin typeface="Verdana" panose="020B060403050404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CAC2B7"/>
                </a:solidFill>
                <a:effectLst/>
                <a:highlight>
                  <a:srgbClr val="222021"/>
                </a:highlight>
                <a:latin typeface="Verdana" panose="020B0604030504040204" pitchFamily="34" charset="0"/>
              </a:rPr>
              <a:t>https://</a:t>
            </a:r>
            <a:r>
              <a:rPr lang="en-US" b="0" i="0" dirty="0" err="1">
                <a:solidFill>
                  <a:srgbClr val="CAC2B7"/>
                </a:solidFill>
                <a:effectLst/>
                <a:highlight>
                  <a:srgbClr val="222021"/>
                </a:highlight>
                <a:latin typeface="Verdana" panose="020B0604030504040204" pitchFamily="34" charset="0"/>
              </a:rPr>
              <a:t>www.folger.edu</a:t>
            </a:r>
            <a:r>
              <a:rPr lang="en-US" b="0" i="0" dirty="0">
                <a:solidFill>
                  <a:srgbClr val="CAC2B7"/>
                </a:solidFill>
                <a:effectLst/>
                <a:highlight>
                  <a:srgbClr val="222021"/>
                </a:highlight>
                <a:latin typeface="Verdana" panose="020B0604030504040204" pitchFamily="34" charset="0"/>
              </a:rPr>
              <a:t>/blogs/</a:t>
            </a:r>
            <a:r>
              <a:rPr lang="en-US" b="0" i="0" dirty="0" err="1">
                <a:solidFill>
                  <a:srgbClr val="CAC2B7"/>
                </a:solidFill>
                <a:effectLst/>
                <a:highlight>
                  <a:srgbClr val="222021"/>
                </a:highlight>
                <a:latin typeface="Verdana" panose="020B0604030504040204" pitchFamily="34" charset="0"/>
              </a:rPr>
              <a:t>shakespeare</a:t>
            </a:r>
            <a:r>
              <a:rPr lang="en-US" b="0" i="0" dirty="0">
                <a:solidFill>
                  <a:srgbClr val="CAC2B7"/>
                </a:solidFill>
                <a:effectLst/>
                <a:highlight>
                  <a:srgbClr val="222021"/>
                </a:highlight>
                <a:latin typeface="Verdana" panose="020B0604030504040204" pitchFamily="34" charset="0"/>
              </a:rPr>
              <a:t>-and-beyond/up-close-seven-ages-of-man-painting-as-you-like-it</a:t>
            </a:r>
          </a:p>
          <a:p>
            <a:pPr algn="l" fontAlgn="base"/>
            <a:endParaRPr lang="en-US" b="0" i="0" dirty="0">
              <a:solidFill>
                <a:srgbClr val="000000"/>
              </a:solidFill>
              <a:effectLst/>
              <a:highlight>
                <a:srgbClr val="FFFFFF"/>
              </a:highlight>
              <a:latin typeface="adobe-garamond-pro"/>
            </a:endParaRPr>
          </a:p>
          <a:p>
            <a:pPr algn="l" fontAlgn="base"/>
            <a:endParaRPr lang="en-US" b="0" i="0" dirty="0">
              <a:solidFill>
                <a:srgbClr val="000000"/>
              </a:solidFill>
              <a:effectLst/>
              <a:highlight>
                <a:srgbClr val="FFFFFF"/>
              </a:highlight>
              <a:latin typeface="adobe-garamond-pro"/>
            </a:endParaRPr>
          </a:p>
          <a:p>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27</a:t>
            </a:fld>
            <a:endParaRPr lang="en-US"/>
          </a:p>
        </p:txBody>
      </p:sp>
    </p:spTree>
    <p:extLst>
      <p:ext uri="{BB962C8B-B14F-4D97-AF65-F5344CB8AC3E}">
        <p14:creationId xmlns:p14="http://schemas.microsoft.com/office/powerpoint/2010/main" val="2221768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 banishes Cordelia: 1.1</a:t>
            </a:r>
          </a:p>
          <a:p>
            <a:r>
              <a:rPr lang="en-US" dirty="0"/>
              <a:t>Lear meets the Fool: 1.4 and 1.5 (quote is from 1.5)</a:t>
            </a:r>
          </a:p>
          <a:p>
            <a:r>
              <a:rPr lang="en-US" dirty="0"/>
              <a:t>Lear curses Goneril &amp; Regan: 2.2 (suffocation of the mother), 2.4</a:t>
            </a:r>
          </a:p>
          <a:p>
            <a:r>
              <a:rPr lang="en-US" dirty="0"/>
              <a:t>Lear &amp; the Fool in the storm: 3.2</a:t>
            </a:r>
          </a:p>
          <a:p>
            <a:endParaRPr lang="en-US" dirty="0"/>
          </a:p>
          <a:p>
            <a:r>
              <a:rPr lang="en-US" dirty="0"/>
              <a:t>Regarding the mother / suffocation of the mother / Hysteria </a:t>
            </a:r>
            <a:r>
              <a:rPr lang="en-US" dirty="0" err="1"/>
              <a:t>passio</a:t>
            </a:r>
            <a:r>
              <a:rPr lang="en-US" dirty="0"/>
              <a:t>: </a:t>
            </a:r>
            <a:r>
              <a:rPr lang="en-US" dirty="0" err="1"/>
              <a:t>cf</a:t>
            </a:r>
            <a:r>
              <a:rPr lang="en-US" dirty="0"/>
              <a:t> Jorden, </a:t>
            </a:r>
            <a:r>
              <a:rPr lang="en-US" i="1" dirty="0"/>
              <a:t>A Brief Discourse of a Disease Called the Mother </a:t>
            </a:r>
            <a:r>
              <a:rPr lang="en-US" i="0" dirty="0"/>
              <a:t>(1603). Shakespeare found the term in </a:t>
            </a:r>
            <a:r>
              <a:rPr lang="en-US" i="0" dirty="0" err="1"/>
              <a:t>Harsnett</a:t>
            </a:r>
            <a:r>
              <a:rPr lang="en-US" i="0" dirty="0"/>
              <a:t> (</a:t>
            </a:r>
            <a:r>
              <a:rPr lang="en-US" i="1" dirty="0"/>
              <a:t>ibid.</a:t>
            </a:r>
            <a:r>
              <a:rPr lang="en-US" i="0" dirty="0"/>
              <a:t>): “It </a:t>
            </a:r>
            <a:r>
              <a:rPr lang="en-US" i="0" dirty="0" err="1"/>
              <a:t>riseth</a:t>
            </a:r>
            <a:r>
              <a:rPr lang="en-US" i="0" dirty="0"/>
              <a:t> … of a wind in the </a:t>
            </a:r>
            <a:r>
              <a:rPr lang="en-US" i="0" dirty="0" err="1"/>
              <a:t>bottome</a:t>
            </a:r>
            <a:r>
              <a:rPr lang="en-US" i="0" dirty="0"/>
              <a:t> of the belly, and proceeding with a great swelling, </a:t>
            </a:r>
            <a:r>
              <a:rPr lang="en-US" i="0" dirty="0" err="1"/>
              <a:t>causeth</a:t>
            </a:r>
            <a:r>
              <a:rPr lang="en-US" i="0" dirty="0"/>
              <a:t> a very </a:t>
            </a:r>
            <a:r>
              <a:rPr lang="en-US" i="0" dirty="0" err="1"/>
              <a:t>painfull</a:t>
            </a:r>
            <a:r>
              <a:rPr lang="en-US" i="0" dirty="0"/>
              <a:t> </a:t>
            </a:r>
            <a:r>
              <a:rPr lang="en-US" i="0" dirty="0" err="1"/>
              <a:t>collick</a:t>
            </a:r>
            <a:r>
              <a:rPr lang="en-US" i="0" dirty="0"/>
              <a:t> in the stomach, and an extraordinary giddiness in the head.”</a:t>
            </a:r>
            <a:endParaRPr lang="en-US" dirty="0"/>
          </a:p>
          <a:p>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28</a:t>
            </a:fld>
            <a:endParaRPr lang="en-US"/>
          </a:p>
        </p:txBody>
      </p:sp>
    </p:spTree>
    <p:extLst>
      <p:ext uri="{BB962C8B-B14F-4D97-AF65-F5344CB8AC3E}">
        <p14:creationId xmlns:p14="http://schemas.microsoft.com/office/powerpoint/2010/main" val="350820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 seeks shelter for Lear: 3.4</a:t>
            </a:r>
          </a:p>
          <a:p>
            <a:r>
              <a:rPr lang="en-US" dirty="0"/>
              <a:t>Gloucester tries to help Lear: 3.4</a:t>
            </a:r>
          </a:p>
          <a:p>
            <a:r>
              <a:rPr lang="en-US" dirty="0"/>
              <a:t>The mock trial: 3.6</a:t>
            </a:r>
          </a:p>
          <a:p>
            <a:endParaRPr lang="en-US" dirty="0"/>
          </a:p>
          <a:p>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29</a:t>
            </a:fld>
            <a:endParaRPr lang="en-US"/>
          </a:p>
        </p:txBody>
      </p:sp>
    </p:spTree>
    <p:extLst>
      <p:ext uri="{BB962C8B-B14F-4D97-AF65-F5344CB8AC3E}">
        <p14:creationId xmlns:p14="http://schemas.microsoft.com/office/powerpoint/2010/main" val="1458466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 with a crown of wildflowers: 4.6</a:t>
            </a:r>
          </a:p>
          <a:p>
            <a:r>
              <a:rPr lang="en-US" dirty="0"/>
              <a:t>Lear &amp; Cordelia reunited: 4.7</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30</a:t>
            </a:fld>
            <a:endParaRPr lang="en-US"/>
          </a:p>
        </p:txBody>
      </p:sp>
    </p:spTree>
    <p:extLst>
      <p:ext uri="{BB962C8B-B14F-4D97-AF65-F5344CB8AC3E}">
        <p14:creationId xmlns:p14="http://schemas.microsoft.com/office/powerpoint/2010/main" val="2386260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Simon Russell Beale played Lear in the Sam Mendes-directed production at the National Theatre in London in 2014</a:t>
            </a:r>
          </a:p>
        </p:txBody>
      </p:sp>
      <p:sp>
        <p:nvSpPr>
          <p:cNvPr id="4" name="Slide Number Placeholder 3"/>
          <p:cNvSpPr>
            <a:spLocks noGrp="1"/>
          </p:cNvSpPr>
          <p:nvPr>
            <p:ph type="sldNum" sz="quarter" idx="5"/>
          </p:nvPr>
        </p:nvSpPr>
        <p:spPr/>
        <p:txBody>
          <a:bodyPr/>
          <a:lstStyle/>
          <a:p>
            <a:fld id="{3818B5C8-DFA9-4C8F-A35E-6F451EDD5692}" type="slidenum">
              <a:rPr lang="en-US" smtClean="0"/>
              <a:t>33</a:t>
            </a:fld>
            <a:endParaRPr lang="en-US"/>
          </a:p>
        </p:txBody>
      </p:sp>
    </p:spTree>
    <p:extLst>
      <p:ext uri="{BB962C8B-B14F-4D97-AF65-F5344CB8AC3E}">
        <p14:creationId xmlns:p14="http://schemas.microsoft.com/office/powerpoint/2010/main" val="3074373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5E6A74"/>
              </a:solidFill>
              <a:effectLst/>
              <a:latin typeface="Logic Monospace"/>
            </a:endParaRPr>
          </a:p>
          <a:p>
            <a:r>
              <a:rPr lang="en-US" b="0" i="0" dirty="0">
                <a:solidFill>
                  <a:srgbClr val="5E6A74"/>
                </a:solidFill>
                <a:effectLst/>
                <a:latin typeface="Logic Monospace"/>
              </a:rPr>
              <a:t>Jane Smiley’s </a:t>
            </a:r>
            <a:r>
              <a:rPr lang="en-US" b="0" i="1" dirty="0">
                <a:solidFill>
                  <a:srgbClr val="5E6A74"/>
                </a:solidFill>
                <a:effectLst/>
                <a:latin typeface="Logic Monospace"/>
              </a:rPr>
              <a:t>A Thousand Acres</a:t>
            </a:r>
          </a:p>
          <a:p>
            <a:r>
              <a:rPr lang="en-US" b="0" i="0" dirty="0">
                <a:solidFill>
                  <a:srgbClr val="5E6A74"/>
                </a:solidFill>
                <a:effectLst/>
                <a:latin typeface="Logic Monospace"/>
              </a:rPr>
              <a:t>First published in 1991, winner of Pulitzer Prize and National Book Critics Circle Award.</a:t>
            </a:r>
          </a:p>
          <a:p>
            <a:r>
              <a:rPr lang="en-US" b="0" i="0" dirty="0">
                <a:solidFill>
                  <a:srgbClr val="5E6A74"/>
                </a:solidFill>
                <a:effectLst/>
                <a:latin typeface="Logic Monospace"/>
              </a:rPr>
              <a:t>“</a:t>
            </a:r>
            <a:r>
              <a:rPr lang="en-US" b="0" i="0" dirty="0">
                <a:solidFill>
                  <a:srgbClr val="0F1111"/>
                </a:solidFill>
                <a:effectLst/>
                <a:latin typeface="Amazon Ember"/>
              </a:rPr>
              <a:t>A successful Iowa farmer decides to divide his farm between his three daughters. When the youngest objects, she is cut out of his will. This sets off a chain of events that brings dark truths to light and explodes long-suppressed emotions. An ambitious reimagining of Shakespeare's King Lear cast upon a typical American community in the late twentieth century, A Thousand Acres takes on themes of truth, justice, love, and pride, and reveals the beautiful yet treacherous topography of humanity.</a:t>
            </a:r>
            <a:r>
              <a:rPr lang="en-US" b="0" i="0" dirty="0">
                <a:solidFill>
                  <a:srgbClr val="5E6A74"/>
                </a:solidFill>
                <a:effectLst/>
                <a:latin typeface="Logic Monospace"/>
              </a:rPr>
              <a:t>”</a:t>
            </a:r>
          </a:p>
          <a:p>
            <a:r>
              <a:rPr lang="en-US" b="0" i="0" dirty="0">
                <a:solidFill>
                  <a:srgbClr val="5E6A74"/>
                </a:solidFill>
                <a:effectLst/>
                <a:latin typeface="Logic Monospace"/>
              </a:rPr>
              <a:t>Larry Cook and his children, Ginny, Rose and Caroline.</a:t>
            </a:r>
          </a:p>
          <a:p>
            <a:endParaRPr lang="en-US" b="0" i="1" dirty="0">
              <a:solidFill>
                <a:srgbClr val="5E6A74"/>
              </a:solidFill>
              <a:effectLst/>
              <a:latin typeface="Logic Monospace"/>
            </a:endParaRPr>
          </a:p>
          <a:p>
            <a:r>
              <a:rPr lang="en-US" b="0" i="1" dirty="0">
                <a:solidFill>
                  <a:srgbClr val="5E6A74"/>
                </a:solidFill>
                <a:effectLst/>
                <a:latin typeface="Logic Monospace"/>
              </a:rPr>
              <a:t>Fool</a:t>
            </a:r>
            <a:endParaRPr lang="en-US" b="0" i="0" dirty="0">
              <a:solidFill>
                <a:srgbClr val="5E6A74"/>
              </a:solidFill>
              <a:effectLst/>
              <a:latin typeface="Logic Monospace"/>
            </a:endParaRPr>
          </a:p>
          <a:p>
            <a:r>
              <a:rPr lang="en-US" b="0" i="0" dirty="0">
                <a:solidFill>
                  <a:srgbClr val="5E6A74"/>
                </a:solidFill>
                <a:effectLst/>
                <a:latin typeface="Logic Monospace"/>
              </a:rPr>
              <a:t>First published 2009, </a:t>
            </a:r>
            <a:r>
              <a:rPr lang="en-US" b="0" i="1" dirty="0">
                <a:solidFill>
                  <a:srgbClr val="5E6A74"/>
                </a:solidFill>
                <a:effectLst/>
                <a:latin typeface="Logic Monospace"/>
              </a:rPr>
              <a:t>Fool</a:t>
            </a:r>
            <a:r>
              <a:rPr lang="en-US" b="0" i="0" dirty="0">
                <a:solidFill>
                  <a:srgbClr val="5E6A74"/>
                </a:solidFill>
                <a:effectLst/>
                <a:latin typeface="Logic Monospace"/>
              </a:rPr>
              <a:t> is </a:t>
            </a:r>
            <a:r>
              <a:rPr lang="en-US" b="0" i="1" dirty="0">
                <a:solidFill>
                  <a:srgbClr val="5E6A74"/>
                </a:solidFill>
                <a:effectLst/>
                <a:latin typeface="Logic Monospace"/>
              </a:rPr>
              <a:t>King Lear </a:t>
            </a:r>
            <a:r>
              <a:rPr lang="en-US" b="0" i="0" dirty="0">
                <a:solidFill>
                  <a:srgbClr val="5E6A74"/>
                </a:solidFill>
                <a:effectLst/>
                <a:latin typeface="Logic Monospace"/>
              </a:rPr>
              <a:t>told from the perspective of the jester.</a:t>
            </a:r>
            <a:endParaRPr lang="en-US" b="0" i="1" dirty="0">
              <a:solidFill>
                <a:srgbClr val="5E6A74"/>
              </a:solidFill>
              <a:effectLst/>
              <a:latin typeface="Logic Monospace"/>
            </a:endParaRPr>
          </a:p>
          <a:p>
            <a:endParaRPr lang="en-US" b="0" i="1" dirty="0">
              <a:solidFill>
                <a:srgbClr val="5E6A74"/>
              </a:solidFill>
              <a:effectLst/>
              <a:latin typeface="Logic Monospace"/>
            </a:endParaRPr>
          </a:p>
          <a:p>
            <a:r>
              <a:rPr lang="en-US" b="0" i="1" dirty="0">
                <a:solidFill>
                  <a:srgbClr val="5E6A74"/>
                </a:solidFill>
                <a:effectLst/>
                <a:latin typeface="Logic Monospace"/>
              </a:rPr>
              <a:t>Succession</a:t>
            </a:r>
          </a:p>
          <a:p>
            <a:r>
              <a:rPr lang="en-US" b="0" i="0" dirty="0">
                <a:solidFill>
                  <a:srgbClr val="5E6A74"/>
                </a:solidFill>
                <a:effectLst/>
                <a:latin typeface="Logic Monospace"/>
              </a:rPr>
              <a:t>King Lear isn’t the only source for Succession, but it is a major one. Logan Roy (</a:t>
            </a:r>
            <a:r>
              <a:rPr lang="en-US" b="0" i="0" dirty="0" err="1">
                <a:solidFill>
                  <a:srgbClr val="5E6A74"/>
                </a:solidFill>
                <a:effectLst/>
                <a:latin typeface="Logic Monospace"/>
              </a:rPr>
              <a:t>roi</a:t>
            </a:r>
            <a:r>
              <a:rPr lang="en-US" b="0" i="0" dirty="0">
                <a:solidFill>
                  <a:srgbClr val="5E6A74"/>
                </a:solidFill>
                <a:effectLst/>
                <a:latin typeface="Logic Monospace"/>
              </a:rPr>
              <a:t>/king) leads a huge media conglomerate. As his health fades, his children vie to take over: Kendall, Roman, Shiv, and Connor.</a:t>
            </a:r>
          </a:p>
          <a:p>
            <a:r>
              <a:rPr lang="en-US" dirty="0"/>
              <a:t>https://</a:t>
            </a:r>
            <a:r>
              <a:rPr lang="en-US" dirty="0" err="1"/>
              <a:t>www.theatlantic.com</a:t>
            </a:r>
            <a:r>
              <a:rPr lang="en-US" dirty="0"/>
              <a:t>/culture/archive/2023/05/king-</a:t>
            </a:r>
            <a:r>
              <a:rPr lang="en-US" dirty="0" err="1"/>
              <a:t>lear</a:t>
            </a:r>
            <a:r>
              <a:rPr lang="en-US" dirty="0"/>
              <a:t>-</a:t>
            </a:r>
            <a:r>
              <a:rPr lang="en-US" dirty="0" err="1"/>
              <a:t>shakespeare</a:t>
            </a:r>
            <a:r>
              <a:rPr lang="en-US" dirty="0"/>
              <a:t>-succession-logan-</a:t>
            </a:r>
            <a:r>
              <a:rPr lang="en-US" dirty="0" err="1"/>
              <a:t>roy</a:t>
            </a:r>
            <a:r>
              <a:rPr lang="en-US" dirty="0"/>
              <a:t>/674205/</a:t>
            </a:r>
          </a:p>
          <a:p>
            <a:r>
              <a:rPr lang="en-US" b="0" i="0" dirty="0">
                <a:solidFill>
                  <a:srgbClr val="5E6A74"/>
                </a:solidFill>
                <a:effectLst/>
                <a:latin typeface="Logic Monospace"/>
              </a:rPr>
              <a:t>Illustration by Joanne </a:t>
            </a:r>
            <a:r>
              <a:rPr lang="en-US" b="0" i="0" dirty="0" err="1">
                <a:solidFill>
                  <a:srgbClr val="5E6A74"/>
                </a:solidFill>
                <a:effectLst/>
                <a:latin typeface="Logic Monospace"/>
              </a:rPr>
              <a:t>Imperio</a:t>
            </a:r>
            <a:r>
              <a:rPr lang="en-US" b="0" i="0" dirty="0">
                <a:solidFill>
                  <a:srgbClr val="5E6A74"/>
                </a:solidFill>
                <a:effectLst/>
                <a:latin typeface="Logic Monospace"/>
              </a:rPr>
              <a:t> / The Atlantic. Sources: Magnus </a:t>
            </a:r>
            <a:r>
              <a:rPr lang="en-US" b="0" i="0" dirty="0" err="1">
                <a:solidFill>
                  <a:srgbClr val="5E6A74"/>
                </a:solidFill>
                <a:effectLst/>
                <a:latin typeface="Logic Monospace"/>
              </a:rPr>
              <a:t>Wennman</a:t>
            </a:r>
            <a:r>
              <a:rPr lang="en-US" b="0" i="0" dirty="0">
                <a:solidFill>
                  <a:srgbClr val="5E6A74"/>
                </a:solidFill>
                <a:effectLst/>
                <a:latin typeface="Logic Monospace"/>
              </a:rPr>
              <a:t> / </a:t>
            </a:r>
            <a:r>
              <a:rPr lang="en-US" b="0" i="0" dirty="0" err="1">
                <a:solidFill>
                  <a:srgbClr val="5E6A74"/>
                </a:solidFill>
                <a:effectLst/>
                <a:latin typeface="Logic Monospace"/>
              </a:rPr>
              <a:t>Alamy</a:t>
            </a:r>
            <a:r>
              <a:rPr lang="en-US" b="0" i="0" dirty="0">
                <a:solidFill>
                  <a:srgbClr val="5E6A74"/>
                </a:solidFill>
                <a:effectLst/>
                <a:latin typeface="Logic Monospace"/>
              </a:rPr>
              <a:t>; </a:t>
            </a:r>
            <a:r>
              <a:rPr lang="en-US" b="0" i="0" dirty="0" err="1">
                <a:solidFill>
                  <a:srgbClr val="5E6A74"/>
                </a:solidFill>
                <a:effectLst/>
                <a:latin typeface="Logic Monospace"/>
              </a:rPr>
              <a:t>Graphica</a:t>
            </a:r>
            <a:r>
              <a:rPr lang="en-US" b="0" i="0" dirty="0">
                <a:solidFill>
                  <a:srgbClr val="5E6A74"/>
                </a:solidFill>
                <a:effectLst/>
                <a:latin typeface="Logic Monospace"/>
              </a:rPr>
              <a:t> Artis / Getty.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5E6A74"/>
                </a:solidFill>
                <a:effectLst/>
                <a:latin typeface="Logic Monospace"/>
              </a:rPr>
              <a:t>E</a:t>
            </a:r>
            <a:r>
              <a:rPr lang="en-US" sz="1800" b="0" i="0" kern="100" dirty="0" err="1">
                <a:solidFill>
                  <a:srgbClr val="5E6A74"/>
                </a:solidFill>
                <a:effectLst/>
                <a:latin typeface="Calibri" panose="020F0502020204030204" pitchFamily="34" charset="0"/>
                <a:cs typeface="Times New Roman" panose="02020603050405020304" pitchFamily="18" charset="0"/>
              </a:rPr>
              <a:t>e</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xecutive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producer Adam McKay described as “as a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King Lear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for the media-industrial complex”</a:t>
            </a:r>
          </a:p>
          <a:p>
            <a:endParaRPr lang="en-US" b="0" i="0" dirty="0">
              <a:solidFill>
                <a:srgbClr val="5E6A74"/>
              </a:solidFill>
              <a:effectLst/>
              <a:latin typeface="Logic Monospace"/>
            </a:endParaRPr>
          </a:p>
          <a:p>
            <a:endParaRPr lang="en-US" b="0" i="0" dirty="0">
              <a:solidFill>
                <a:srgbClr val="5E6A74"/>
              </a:solidFill>
              <a:effectLst/>
              <a:latin typeface="Logic Monospace"/>
            </a:endParaRPr>
          </a:p>
          <a:p>
            <a:endParaRPr lang="en-US" b="0" i="0" dirty="0">
              <a:solidFill>
                <a:srgbClr val="5E6A74"/>
              </a:solidFill>
              <a:effectLst/>
              <a:latin typeface="Logic Monospace"/>
            </a:endParaRPr>
          </a:p>
          <a:p>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3</a:t>
            </a:fld>
            <a:endParaRPr lang="en-US"/>
          </a:p>
        </p:txBody>
      </p:sp>
    </p:spTree>
    <p:extLst>
      <p:ext uri="{BB962C8B-B14F-4D97-AF65-F5344CB8AC3E}">
        <p14:creationId xmlns:p14="http://schemas.microsoft.com/office/powerpoint/2010/main" val="4145933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Florence Pugh as Cordelia in the Prime Video production of </a:t>
            </a:r>
            <a:r>
              <a:rPr lang="en-US" i="1" dirty="0"/>
              <a:t>King Lear</a:t>
            </a:r>
            <a:r>
              <a:rPr lang="en-US" i="0" dirty="0"/>
              <a:t> (2018)</a:t>
            </a:r>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37</a:t>
            </a:fld>
            <a:endParaRPr lang="en-US"/>
          </a:p>
        </p:txBody>
      </p:sp>
    </p:spTree>
    <p:extLst>
      <p:ext uri="{BB962C8B-B14F-4D97-AF65-F5344CB8AC3E}">
        <p14:creationId xmlns:p14="http://schemas.microsoft.com/office/powerpoint/2010/main" val="70303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Chandos</a:t>
            </a:r>
            <a:r>
              <a:rPr lang="en-US" dirty="0"/>
              <a:t> portrait. This portrait is attributed to John Taylor, and dated to about 1610. In 2006, the National Portrait Gallery published a report authored by </a:t>
            </a:r>
            <a:r>
              <a:rPr lang="en-US" dirty="0" err="1"/>
              <a:t>Tarnya</a:t>
            </a:r>
            <a:r>
              <a:rPr lang="en-US" dirty="0"/>
              <a:t> Cooper saying it is the only painting with any real claim to have been done from life. The Cobbe portrait had not been discovered at that time, but Cooper has since confirmed her opinion. The name arose as it was once in the possession of the Duke of </a:t>
            </a:r>
            <a:r>
              <a:rPr lang="en-US" dirty="0" err="1"/>
              <a:t>Chandos</a:t>
            </a:r>
            <a:endParaRPr lang="en-US" dirty="0"/>
          </a:p>
          <a:p>
            <a:endParaRPr lang="en-US" dirty="0"/>
          </a:p>
          <a:p>
            <a:r>
              <a:rPr lang="en-US" dirty="0"/>
              <a:t>The "Darnley Portrait" of Elizabeth I of England (1575). It was named after a previous owner. Probably painted from life, this portrait is the source of the face pattern called "The Mask of Youth" which would be used for authorized portraits of Elizabeth for decades to come.</a:t>
            </a:r>
          </a:p>
          <a:p>
            <a:endParaRPr lang="en-US" dirty="0"/>
          </a:p>
          <a:p>
            <a:r>
              <a:rPr lang="en-US" dirty="0"/>
              <a:t>Attributed to John de </a:t>
            </a:r>
            <a:r>
              <a:rPr lang="en-US" dirty="0" err="1"/>
              <a:t>Critz</a:t>
            </a:r>
            <a:r>
              <a:rPr lang="en-US" dirty="0"/>
              <a:t> - Prado image (1605)</a:t>
            </a:r>
            <a:br>
              <a:rPr lang="en-US" dirty="0"/>
            </a:br>
            <a:br>
              <a:rPr lang="en-US" dirty="0"/>
            </a:br>
            <a:r>
              <a:rPr lang="en-US" dirty="0"/>
              <a:t>Quick bio: https://</a:t>
            </a:r>
            <a:r>
              <a:rPr lang="en-US" dirty="0" err="1"/>
              <a:t>www.rsc.org.uk</a:t>
            </a:r>
            <a:r>
              <a:rPr lang="en-US" dirty="0"/>
              <a:t>/</a:t>
            </a:r>
            <a:r>
              <a:rPr lang="en-US" dirty="0" err="1"/>
              <a:t>shakespeares</a:t>
            </a:r>
            <a:r>
              <a:rPr lang="en-US" dirty="0"/>
              <a:t>-life-and-times</a:t>
            </a:r>
          </a:p>
        </p:txBody>
      </p:sp>
      <p:sp>
        <p:nvSpPr>
          <p:cNvPr id="4" name="Slide Number Placeholder 3"/>
          <p:cNvSpPr>
            <a:spLocks noGrp="1"/>
          </p:cNvSpPr>
          <p:nvPr>
            <p:ph type="sldNum" sz="quarter" idx="5"/>
          </p:nvPr>
        </p:nvSpPr>
        <p:spPr/>
        <p:txBody>
          <a:bodyPr/>
          <a:lstStyle/>
          <a:p>
            <a:fld id="{3818B5C8-DFA9-4C8F-A35E-6F451EDD5692}" type="slidenum">
              <a:rPr lang="en-US" smtClean="0"/>
              <a:t>4</a:t>
            </a:fld>
            <a:endParaRPr lang="en-US"/>
          </a:p>
        </p:txBody>
      </p:sp>
    </p:spTree>
    <p:extLst>
      <p:ext uri="{BB962C8B-B14F-4D97-AF65-F5344CB8AC3E}">
        <p14:creationId xmlns:p14="http://schemas.microsoft.com/office/powerpoint/2010/main" val="799539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The Globe was built in 1599. It burned down in 1613, very soon after Shakespeare’s retirement. It was home of Shakespeare’s company, The Lord Chamberlain’s Men (later, The King’s Men). A second Globe Theatre was built on the same site by June 1614 and stayed open until the London theatre closures of 1642, right after the First English Civil War.</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Conjectural reconstruction of the Globe theatre by C. Walter Hodges based on archaeological and documentary evidence, 1958</a:t>
            </a:r>
            <a:endParaRPr lang="en-US" dirty="0"/>
          </a:p>
          <a:p>
            <a:endParaRPr lang="en-US" dirty="0"/>
          </a:p>
          <a:p>
            <a:r>
              <a:rPr lang="en-US" dirty="0"/>
              <a:t>Modern-day Globe credit: Diego </a:t>
            </a:r>
            <a:r>
              <a:rPr lang="en-US" dirty="0" err="1"/>
              <a:t>Delso</a:t>
            </a:r>
            <a:r>
              <a:rPr lang="en-US" dirty="0"/>
              <a:t>, August 11, 2014</a:t>
            </a:r>
          </a:p>
        </p:txBody>
      </p:sp>
      <p:sp>
        <p:nvSpPr>
          <p:cNvPr id="4" name="Slide Number Placeholder 3"/>
          <p:cNvSpPr>
            <a:spLocks noGrp="1"/>
          </p:cNvSpPr>
          <p:nvPr>
            <p:ph type="sldNum" sz="quarter" idx="5"/>
          </p:nvPr>
        </p:nvSpPr>
        <p:spPr/>
        <p:txBody>
          <a:bodyPr/>
          <a:lstStyle/>
          <a:p>
            <a:fld id="{3818B5C8-DFA9-4C8F-A35E-6F451EDD5692}" type="slidenum">
              <a:rPr lang="en-US" smtClean="0"/>
              <a:t>5</a:t>
            </a:fld>
            <a:endParaRPr lang="en-US"/>
          </a:p>
        </p:txBody>
      </p:sp>
    </p:spTree>
    <p:extLst>
      <p:ext uri="{BB962C8B-B14F-4D97-AF65-F5344CB8AC3E}">
        <p14:creationId xmlns:p14="http://schemas.microsoft.com/office/powerpoint/2010/main" val="208235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www.rsc.org.uk</a:t>
            </a:r>
            <a:r>
              <a:rPr lang="en-US" dirty="0"/>
              <a:t>/</a:t>
            </a:r>
            <a:r>
              <a:rPr lang="en-US" dirty="0" err="1"/>
              <a:t>shakespeares</a:t>
            </a:r>
            <a:r>
              <a:rPr lang="en-US" dirty="0"/>
              <a:t>-plays/histories-timeline/timeline</a:t>
            </a:r>
          </a:p>
          <a:p>
            <a:endParaRPr lang="en-US" dirty="0"/>
          </a:p>
          <a:p>
            <a:r>
              <a:rPr lang="en-US" dirty="0"/>
              <a:t>First play is </a:t>
            </a:r>
            <a:r>
              <a:rPr lang="en-US" i="1" dirty="0"/>
              <a:t>Taming of the Shrew</a:t>
            </a:r>
            <a:r>
              <a:rPr lang="en-US" i="0" dirty="0"/>
              <a:t>, thought to have been written before 1592. The last plays were </a:t>
            </a:r>
            <a:r>
              <a:rPr lang="en-US" i="1" dirty="0"/>
              <a:t>Henry VIII</a:t>
            </a:r>
            <a:r>
              <a:rPr lang="en-US" i="0" dirty="0"/>
              <a:t> and </a:t>
            </a:r>
            <a:r>
              <a:rPr lang="en-US" i="1" dirty="0"/>
              <a:t>The Two Noble Kinsmen</a:t>
            </a:r>
            <a:r>
              <a:rPr lang="en-US" i="0" dirty="0"/>
              <a:t>, 1613 and 1613-14, respectively.</a:t>
            </a:r>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6</a:t>
            </a:fld>
            <a:endParaRPr lang="en-US"/>
          </a:p>
        </p:txBody>
      </p:sp>
    </p:spTree>
    <p:extLst>
      <p:ext uri="{BB962C8B-B14F-4D97-AF65-F5344CB8AC3E}">
        <p14:creationId xmlns:p14="http://schemas.microsoft.com/office/powerpoint/2010/main" val="4084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images are from the 2018 Prime Video adaptation of </a:t>
            </a:r>
            <a:r>
              <a:rPr lang="en-US" i="1" dirty="0"/>
              <a:t>King Lear</a:t>
            </a:r>
            <a:r>
              <a:rPr lang="en-US" i="0" dirty="0"/>
              <a:t>, starring Sir Anthony Hopkins, Emma Thompson (Goneril), Emily Watson (Regan),  and Florence Pugh (Cordelia)</a:t>
            </a:r>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8</a:t>
            </a:fld>
            <a:endParaRPr lang="en-US"/>
          </a:p>
        </p:txBody>
      </p:sp>
    </p:spTree>
    <p:extLst>
      <p:ext uri="{BB962C8B-B14F-4D97-AF65-F5344CB8AC3E}">
        <p14:creationId xmlns:p14="http://schemas.microsoft.com/office/powerpoint/2010/main" val="2697329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 Watson (Regan) and Emma Thompson (Goneril) unite against Lear</a:t>
            </a:r>
          </a:p>
        </p:txBody>
      </p:sp>
      <p:sp>
        <p:nvSpPr>
          <p:cNvPr id="4" name="Slide Number Placeholder 3"/>
          <p:cNvSpPr>
            <a:spLocks noGrp="1"/>
          </p:cNvSpPr>
          <p:nvPr>
            <p:ph type="sldNum" sz="quarter" idx="5"/>
          </p:nvPr>
        </p:nvSpPr>
        <p:spPr/>
        <p:txBody>
          <a:bodyPr/>
          <a:lstStyle/>
          <a:p>
            <a:fld id="{3818B5C8-DFA9-4C8F-A35E-6F451EDD5692}" type="slidenum">
              <a:rPr lang="en-US" smtClean="0"/>
              <a:t>9</a:t>
            </a:fld>
            <a:endParaRPr lang="en-US"/>
          </a:p>
        </p:txBody>
      </p:sp>
    </p:spTree>
    <p:extLst>
      <p:ext uri="{BB962C8B-B14F-4D97-AF65-F5344CB8AC3E}">
        <p14:creationId xmlns:p14="http://schemas.microsoft.com/office/powerpoint/2010/main" val="1053491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18B5C8-DFA9-4C8F-A35E-6F451EDD5692}" type="slidenum">
              <a:rPr lang="en-US" smtClean="0"/>
              <a:t>10</a:t>
            </a:fld>
            <a:endParaRPr lang="en-US"/>
          </a:p>
        </p:txBody>
      </p:sp>
    </p:spTree>
    <p:extLst>
      <p:ext uri="{BB962C8B-B14F-4D97-AF65-F5344CB8AC3E}">
        <p14:creationId xmlns:p14="http://schemas.microsoft.com/office/powerpoint/2010/main" val="3494400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6281D-B135-7C91-629C-4142B1961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989E3D-D2FB-BBFD-076A-B4931C556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661C98-5950-58C5-DA02-E59BD3927A14}"/>
              </a:ext>
            </a:extLst>
          </p:cNvPr>
          <p:cNvSpPr>
            <a:spLocks noGrp="1"/>
          </p:cNvSpPr>
          <p:nvPr>
            <p:ph type="dt" sz="half" idx="10"/>
          </p:nvPr>
        </p:nvSpPr>
        <p:spPr/>
        <p:txBody>
          <a:bodyPr/>
          <a:lstStyle/>
          <a:p>
            <a:fld id="{94E4F564-1755-5C47-98E3-2DCDF66E64DA}" type="datetimeFigureOut">
              <a:rPr lang="en-US" smtClean="0"/>
              <a:t>3/21/2024</a:t>
            </a:fld>
            <a:endParaRPr lang="en-US"/>
          </a:p>
        </p:txBody>
      </p:sp>
      <p:sp>
        <p:nvSpPr>
          <p:cNvPr id="5" name="Footer Placeholder 4">
            <a:extLst>
              <a:ext uri="{FF2B5EF4-FFF2-40B4-BE49-F238E27FC236}">
                <a16:creationId xmlns:a16="http://schemas.microsoft.com/office/drawing/2014/main" id="{500610FA-E170-4D57-455D-0E53F4DBE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043A4-7CB6-1749-D157-7634038511B3}"/>
              </a:ext>
            </a:extLst>
          </p:cNvPr>
          <p:cNvSpPr>
            <a:spLocks noGrp="1"/>
          </p:cNvSpPr>
          <p:nvPr>
            <p:ph type="sldNum" sz="quarter" idx="12"/>
          </p:nvPr>
        </p:nvSpPr>
        <p:spPr/>
        <p:txBody>
          <a:bodyPr/>
          <a:lstStyle/>
          <a:p>
            <a:fld id="{A81D4A14-BE10-144F-B436-0DB910F0E1E1}" type="slidenum">
              <a:rPr lang="en-US" smtClean="0"/>
              <a:t>‹#›</a:t>
            </a:fld>
            <a:endParaRPr lang="en-US"/>
          </a:p>
        </p:txBody>
      </p:sp>
    </p:spTree>
    <p:extLst>
      <p:ext uri="{BB962C8B-B14F-4D97-AF65-F5344CB8AC3E}">
        <p14:creationId xmlns:p14="http://schemas.microsoft.com/office/powerpoint/2010/main" val="984417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3FEA3-83EA-B54E-EE02-9335DB7E71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5DB040-8A50-48C7-C4DF-91A2A4CB49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A3A17-0E5C-482E-BC5F-ECD2F48C0DE8}"/>
              </a:ext>
            </a:extLst>
          </p:cNvPr>
          <p:cNvSpPr>
            <a:spLocks noGrp="1"/>
          </p:cNvSpPr>
          <p:nvPr>
            <p:ph type="dt" sz="half" idx="10"/>
          </p:nvPr>
        </p:nvSpPr>
        <p:spPr/>
        <p:txBody>
          <a:bodyPr/>
          <a:lstStyle/>
          <a:p>
            <a:fld id="{94E4F564-1755-5C47-98E3-2DCDF66E64DA}" type="datetimeFigureOut">
              <a:rPr lang="en-US" smtClean="0"/>
              <a:t>3/21/2024</a:t>
            </a:fld>
            <a:endParaRPr lang="en-US"/>
          </a:p>
        </p:txBody>
      </p:sp>
      <p:sp>
        <p:nvSpPr>
          <p:cNvPr id="5" name="Footer Placeholder 4">
            <a:extLst>
              <a:ext uri="{FF2B5EF4-FFF2-40B4-BE49-F238E27FC236}">
                <a16:creationId xmlns:a16="http://schemas.microsoft.com/office/drawing/2014/main" id="{1B67FB62-1D3F-9FA2-E8D8-612193851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B7693-5969-7A59-2E34-FF20F21B4DAD}"/>
              </a:ext>
            </a:extLst>
          </p:cNvPr>
          <p:cNvSpPr>
            <a:spLocks noGrp="1"/>
          </p:cNvSpPr>
          <p:nvPr>
            <p:ph type="sldNum" sz="quarter" idx="12"/>
          </p:nvPr>
        </p:nvSpPr>
        <p:spPr/>
        <p:txBody>
          <a:bodyPr/>
          <a:lstStyle/>
          <a:p>
            <a:fld id="{A81D4A14-BE10-144F-B436-0DB910F0E1E1}" type="slidenum">
              <a:rPr lang="en-US" smtClean="0"/>
              <a:t>‹#›</a:t>
            </a:fld>
            <a:endParaRPr lang="en-US"/>
          </a:p>
        </p:txBody>
      </p:sp>
    </p:spTree>
    <p:extLst>
      <p:ext uri="{BB962C8B-B14F-4D97-AF65-F5344CB8AC3E}">
        <p14:creationId xmlns:p14="http://schemas.microsoft.com/office/powerpoint/2010/main" val="414019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C29C53-9FE1-DDE0-CDD2-74CE4EFB01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B14F7A-AAF7-F9D3-F225-00CC872D4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EBF3A-1B80-B9B4-4767-548916342BFF}"/>
              </a:ext>
            </a:extLst>
          </p:cNvPr>
          <p:cNvSpPr>
            <a:spLocks noGrp="1"/>
          </p:cNvSpPr>
          <p:nvPr>
            <p:ph type="dt" sz="half" idx="10"/>
          </p:nvPr>
        </p:nvSpPr>
        <p:spPr/>
        <p:txBody>
          <a:bodyPr/>
          <a:lstStyle/>
          <a:p>
            <a:fld id="{94E4F564-1755-5C47-98E3-2DCDF66E64DA}" type="datetimeFigureOut">
              <a:rPr lang="en-US" smtClean="0"/>
              <a:t>3/21/2024</a:t>
            </a:fld>
            <a:endParaRPr lang="en-US"/>
          </a:p>
        </p:txBody>
      </p:sp>
      <p:sp>
        <p:nvSpPr>
          <p:cNvPr id="5" name="Footer Placeholder 4">
            <a:extLst>
              <a:ext uri="{FF2B5EF4-FFF2-40B4-BE49-F238E27FC236}">
                <a16:creationId xmlns:a16="http://schemas.microsoft.com/office/drawing/2014/main" id="{E3CC5BB0-C8DB-E964-FE5B-BB2713A0D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69A83-E0E8-55E4-2807-01E8FD0D583D}"/>
              </a:ext>
            </a:extLst>
          </p:cNvPr>
          <p:cNvSpPr>
            <a:spLocks noGrp="1"/>
          </p:cNvSpPr>
          <p:nvPr>
            <p:ph type="sldNum" sz="quarter" idx="12"/>
          </p:nvPr>
        </p:nvSpPr>
        <p:spPr/>
        <p:txBody>
          <a:bodyPr/>
          <a:lstStyle/>
          <a:p>
            <a:fld id="{A81D4A14-BE10-144F-B436-0DB910F0E1E1}" type="slidenum">
              <a:rPr lang="en-US" smtClean="0"/>
              <a:t>‹#›</a:t>
            </a:fld>
            <a:endParaRPr lang="en-US"/>
          </a:p>
        </p:txBody>
      </p:sp>
    </p:spTree>
    <p:extLst>
      <p:ext uri="{BB962C8B-B14F-4D97-AF65-F5344CB8AC3E}">
        <p14:creationId xmlns:p14="http://schemas.microsoft.com/office/powerpoint/2010/main" val="4010577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rtlCol="0">
            <a:normAutofit/>
          </a:bodyPr>
          <a:lstStyle/>
          <a:p>
            <a:pPr lvl="0"/>
            <a:endParaRPr lang="en-US" noProof="0"/>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smtClean="0"/>
            </a:lvl1pPr>
          </a:lstStyle>
          <a:p>
            <a:pPr>
              <a:defRPr/>
            </a:pPr>
            <a:fld id="{2FC5287D-0BC9-7446-932B-3A0EAC71F1D7}" type="slidenum">
              <a:rPr lang="en-US"/>
              <a:pPr>
                <a:defRPr/>
              </a:pPr>
              <a:t>‹#›</a:t>
            </a:fld>
            <a:endParaRPr lang="en-US"/>
          </a:p>
        </p:txBody>
      </p:sp>
    </p:spTree>
    <p:extLst>
      <p:ext uri="{BB962C8B-B14F-4D97-AF65-F5344CB8AC3E}">
        <p14:creationId xmlns:p14="http://schemas.microsoft.com/office/powerpoint/2010/main" val="1953204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7CB8-4ED2-4F8B-1A11-D3B0C25DB7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48352-496D-B818-AF21-FE1015D34C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C47D5-C268-54CF-4FC1-ECCFA54475AE}"/>
              </a:ext>
            </a:extLst>
          </p:cNvPr>
          <p:cNvSpPr>
            <a:spLocks noGrp="1"/>
          </p:cNvSpPr>
          <p:nvPr>
            <p:ph type="dt" sz="half" idx="10"/>
          </p:nvPr>
        </p:nvSpPr>
        <p:spPr/>
        <p:txBody>
          <a:bodyPr/>
          <a:lstStyle/>
          <a:p>
            <a:fld id="{94E4F564-1755-5C47-98E3-2DCDF66E64DA}" type="datetimeFigureOut">
              <a:rPr lang="en-US" smtClean="0"/>
              <a:t>3/21/2024</a:t>
            </a:fld>
            <a:endParaRPr lang="en-US"/>
          </a:p>
        </p:txBody>
      </p:sp>
      <p:sp>
        <p:nvSpPr>
          <p:cNvPr id="5" name="Footer Placeholder 4">
            <a:extLst>
              <a:ext uri="{FF2B5EF4-FFF2-40B4-BE49-F238E27FC236}">
                <a16:creationId xmlns:a16="http://schemas.microsoft.com/office/drawing/2014/main" id="{6BA4DADE-7169-0F87-9EB7-193A1AE7E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734D5-1A27-E27E-6376-B7D16D0616D6}"/>
              </a:ext>
            </a:extLst>
          </p:cNvPr>
          <p:cNvSpPr>
            <a:spLocks noGrp="1"/>
          </p:cNvSpPr>
          <p:nvPr>
            <p:ph type="sldNum" sz="quarter" idx="12"/>
          </p:nvPr>
        </p:nvSpPr>
        <p:spPr/>
        <p:txBody>
          <a:bodyPr/>
          <a:lstStyle/>
          <a:p>
            <a:fld id="{A81D4A14-BE10-144F-B436-0DB910F0E1E1}" type="slidenum">
              <a:rPr lang="en-US" smtClean="0"/>
              <a:t>‹#›</a:t>
            </a:fld>
            <a:endParaRPr lang="en-US"/>
          </a:p>
        </p:txBody>
      </p:sp>
    </p:spTree>
    <p:extLst>
      <p:ext uri="{BB962C8B-B14F-4D97-AF65-F5344CB8AC3E}">
        <p14:creationId xmlns:p14="http://schemas.microsoft.com/office/powerpoint/2010/main" val="1771141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52637-079B-4155-78D2-C742252DB7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7E305-707C-BC9E-9F2F-756FADEB9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BE3345-213B-B59C-3AC4-427E67F184CE}"/>
              </a:ext>
            </a:extLst>
          </p:cNvPr>
          <p:cNvSpPr>
            <a:spLocks noGrp="1"/>
          </p:cNvSpPr>
          <p:nvPr>
            <p:ph type="dt" sz="half" idx="10"/>
          </p:nvPr>
        </p:nvSpPr>
        <p:spPr/>
        <p:txBody>
          <a:bodyPr/>
          <a:lstStyle/>
          <a:p>
            <a:fld id="{94E4F564-1755-5C47-98E3-2DCDF66E64DA}" type="datetimeFigureOut">
              <a:rPr lang="en-US" smtClean="0"/>
              <a:t>3/21/2024</a:t>
            </a:fld>
            <a:endParaRPr lang="en-US"/>
          </a:p>
        </p:txBody>
      </p:sp>
      <p:sp>
        <p:nvSpPr>
          <p:cNvPr id="5" name="Footer Placeholder 4">
            <a:extLst>
              <a:ext uri="{FF2B5EF4-FFF2-40B4-BE49-F238E27FC236}">
                <a16:creationId xmlns:a16="http://schemas.microsoft.com/office/drawing/2014/main" id="{11271F62-CD75-7115-FD4F-89EDA54873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7135E-27A7-6BFA-5AF6-A34B86C21C58}"/>
              </a:ext>
            </a:extLst>
          </p:cNvPr>
          <p:cNvSpPr>
            <a:spLocks noGrp="1"/>
          </p:cNvSpPr>
          <p:nvPr>
            <p:ph type="sldNum" sz="quarter" idx="12"/>
          </p:nvPr>
        </p:nvSpPr>
        <p:spPr/>
        <p:txBody>
          <a:bodyPr/>
          <a:lstStyle/>
          <a:p>
            <a:fld id="{A81D4A14-BE10-144F-B436-0DB910F0E1E1}" type="slidenum">
              <a:rPr lang="en-US" smtClean="0"/>
              <a:t>‹#›</a:t>
            </a:fld>
            <a:endParaRPr lang="en-US"/>
          </a:p>
        </p:txBody>
      </p:sp>
    </p:spTree>
    <p:extLst>
      <p:ext uri="{BB962C8B-B14F-4D97-AF65-F5344CB8AC3E}">
        <p14:creationId xmlns:p14="http://schemas.microsoft.com/office/powerpoint/2010/main" val="4106251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46C4-DEEA-E95F-7DC9-C3C97F202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BC0955-7A7E-F50E-18AF-69F9538B48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7E5C8E-36DB-63DB-8FB3-F48A7FDD62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8828DA-3D11-3BF5-0FDD-356639EC3E1A}"/>
              </a:ext>
            </a:extLst>
          </p:cNvPr>
          <p:cNvSpPr>
            <a:spLocks noGrp="1"/>
          </p:cNvSpPr>
          <p:nvPr>
            <p:ph type="dt" sz="half" idx="10"/>
          </p:nvPr>
        </p:nvSpPr>
        <p:spPr/>
        <p:txBody>
          <a:bodyPr/>
          <a:lstStyle/>
          <a:p>
            <a:fld id="{94E4F564-1755-5C47-98E3-2DCDF66E64DA}" type="datetimeFigureOut">
              <a:rPr lang="en-US" smtClean="0"/>
              <a:t>3/21/2024</a:t>
            </a:fld>
            <a:endParaRPr lang="en-US"/>
          </a:p>
        </p:txBody>
      </p:sp>
      <p:sp>
        <p:nvSpPr>
          <p:cNvPr id="6" name="Footer Placeholder 5">
            <a:extLst>
              <a:ext uri="{FF2B5EF4-FFF2-40B4-BE49-F238E27FC236}">
                <a16:creationId xmlns:a16="http://schemas.microsoft.com/office/drawing/2014/main" id="{1DE1FE7C-A0F1-1F58-0462-D46B708CC8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1CE24-2787-31D3-EF31-9354B071980A}"/>
              </a:ext>
            </a:extLst>
          </p:cNvPr>
          <p:cNvSpPr>
            <a:spLocks noGrp="1"/>
          </p:cNvSpPr>
          <p:nvPr>
            <p:ph type="sldNum" sz="quarter" idx="12"/>
          </p:nvPr>
        </p:nvSpPr>
        <p:spPr/>
        <p:txBody>
          <a:bodyPr/>
          <a:lstStyle/>
          <a:p>
            <a:fld id="{A81D4A14-BE10-144F-B436-0DB910F0E1E1}" type="slidenum">
              <a:rPr lang="en-US" smtClean="0"/>
              <a:t>‹#›</a:t>
            </a:fld>
            <a:endParaRPr lang="en-US"/>
          </a:p>
        </p:txBody>
      </p:sp>
    </p:spTree>
    <p:extLst>
      <p:ext uri="{BB962C8B-B14F-4D97-AF65-F5344CB8AC3E}">
        <p14:creationId xmlns:p14="http://schemas.microsoft.com/office/powerpoint/2010/main" val="3671342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2D38-0887-DB7C-C4EC-5DFD6F629E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E88A6C-D7A2-6AAF-E379-9D024F7091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945CA7-7EA5-0BCB-2965-AB219E3AFA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882615-BED0-E351-D2F4-AA4B7E283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0CDD6E-4BAD-C078-8F50-B8E7ADECF6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AB64C9-0D7D-632D-5400-A94E7877AB77}"/>
              </a:ext>
            </a:extLst>
          </p:cNvPr>
          <p:cNvSpPr>
            <a:spLocks noGrp="1"/>
          </p:cNvSpPr>
          <p:nvPr>
            <p:ph type="dt" sz="half" idx="10"/>
          </p:nvPr>
        </p:nvSpPr>
        <p:spPr/>
        <p:txBody>
          <a:bodyPr/>
          <a:lstStyle/>
          <a:p>
            <a:fld id="{94E4F564-1755-5C47-98E3-2DCDF66E64DA}" type="datetimeFigureOut">
              <a:rPr lang="en-US" smtClean="0"/>
              <a:t>3/21/2024</a:t>
            </a:fld>
            <a:endParaRPr lang="en-US"/>
          </a:p>
        </p:txBody>
      </p:sp>
      <p:sp>
        <p:nvSpPr>
          <p:cNvPr id="8" name="Footer Placeholder 7">
            <a:extLst>
              <a:ext uri="{FF2B5EF4-FFF2-40B4-BE49-F238E27FC236}">
                <a16:creationId xmlns:a16="http://schemas.microsoft.com/office/drawing/2014/main" id="{EFEC38AF-B7D6-6B29-81D2-721C414CC9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88C614-141E-7D45-8AE9-E319BEA1544E}"/>
              </a:ext>
            </a:extLst>
          </p:cNvPr>
          <p:cNvSpPr>
            <a:spLocks noGrp="1"/>
          </p:cNvSpPr>
          <p:nvPr>
            <p:ph type="sldNum" sz="quarter" idx="12"/>
          </p:nvPr>
        </p:nvSpPr>
        <p:spPr/>
        <p:txBody>
          <a:bodyPr/>
          <a:lstStyle/>
          <a:p>
            <a:fld id="{A81D4A14-BE10-144F-B436-0DB910F0E1E1}" type="slidenum">
              <a:rPr lang="en-US" smtClean="0"/>
              <a:t>‹#›</a:t>
            </a:fld>
            <a:endParaRPr lang="en-US"/>
          </a:p>
        </p:txBody>
      </p:sp>
    </p:spTree>
    <p:extLst>
      <p:ext uri="{BB962C8B-B14F-4D97-AF65-F5344CB8AC3E}">
        <p14:creationId xmlns:p14="http://schemas.microsoft.com/office/powerpoint/2010/main" val="3016609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0A172-CCC6-EC7A-CB31-9C28310070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5AE8AD-8C77-C0C8-95DD-99124653B4AD}"/>
              </a:ext>
            </a:extLst>
          </p:cNvPr>
          <p:cNvSpPr>
            <a:spLocks noGrp="1"/>
          </p:cNvSpPr>
          <p:nvPr>
            <p:ph type="dt" sz="half" idx="10"/>
          </p:nvPr>
        </p:nvSpPr>
        <p:spPr/>
        <p:txBody>
          <a:bodyPr/>
          <a:lstStyle/>
          <a:p>
            <a:fld id="{94E4F564-1755-5C47-98E3-2DCDF66E64DA}" type="datetimeFigureOut">
              <a:rPr lang="en-US" smtClean="0"/>
              <a:t>3/21/2024</a:t>
            </a:fld>
            <a:endParaRPr lang="en-US"/>
          </a:p>
        </p:txBody>
      </p:sp>
      <p:sp>
        <p:nvSpPr>
          <p:cNvPr id="4" name="Footer Placeholder 3">
            <a:extLst>
              <a:ext uri="{FF2B5EF4-FFF2-40B4-BE49-F238E27FC236}">
                <a16:creationId xmlns:a16="http://schemas.microsoft.com/office/drawing/2014/main" id="{D2A9376C-8E53-6555-4D15-C8C89D7D7D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CD99EC-A52E-A28E-A371-11F2E744A6D5}"/>
              </a:ext>
            </a:extLst>
          </p:cNvPr>
          <p:cNvSpPr>
            <a:spLocks noGrp="1"/>
          </p:cNvSpPr>
          <p:nvPr>
            <p:ph type="sldNum" sz="quarter" idx="12"/>
          </p:nvPr>
        </p:nvSpPr>
        <p:spPr/>
        <p:txBody>
          <a:bodyPr/>
          <a:lstStyle/>
          <a:p>
            <a:fld id="{A81D4A14-BE10-144F-B436-0DB910F0E1E1}" type="slidenum">
              <a:rPr lang="en-US" smtClean="0"/>
              <a:t>‹#›</a:t>
            </a:fld>
            <a:endParaRPr lang="en-US"/>
          </a:p>
        </p:txBody>
      </p:sp>
    </p:spTree>
    <p:extLst>
      <p:ext uri="{BB962C8B-B14F-4D97-AF65-F5344CB8AC3E}">
        <p14:creationId xmlns:p14="http://schemas.microsoft.com/office/powerpoint/2010/main" val="3147906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AFD648-B5C9-0C8C-F826-45E826B8F088}"/>
              </a:ext>
            </a:extLst>
          </p:cNvPr>
          <p:cNvSpPr>
            <a:spLocks noGrp="1"/>
          </p:cNvSpPr>
          <p:nvPr>
            <p:ph type="dt" sz="half" idx="10"/>
          </p:nvPr>
        </p:nvSpPr>
        <p:spPr/>
        <p:txBody>
          <a:bodyPr/>
          <a:lstStyle/>
          <a:p>
            <a:fld id="{94E4F564-1755-5C47-98E3-2DCDF66E64DA}" type="datetimeFigureOut">
              <a:rPr lang="en-US" smtClean="0"/>
              <a:t>3/21/2024</a:t>
            </a:fld>
            <a:endParaRPr lang="en-US"/>
          </a:p>
        </p:txBody>
      </p:sp>
      <p:sp>
        <p:nvSpPr>
          <p:cNvPr id="3" name="Footer Placeholder 2">
            <a:extLst>
              <a:ext uri="{FF2B5EF4-FFF2-40B4-BE49-F238E27FC236}">
                <a16:creationId xmlns:a16="http://schemas.microsoft.com/office/drawing/2014/main" id="{85CEF43D-57C4-9A57-A523-9D8D1A4F6A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8A5036-DE20-8C4C-769D-BE69E4C8BD1A}"/>
              </a:ext>
            </a:extLst>
          </p:cNvPr>
          <p:cNvSpPr>
            <a:spLocks noGrp="1"/>
          </p:cNvSpPr>
          <p:nvPr>
            <p:ph type="sldNum" sz="quarter" idx="12"/>
          </p:nvPr>
        </p:nvSpPr>
        <p:spPr/>
        <p:txBody>
          <a:bodyPr/>
          <a:lstStyle/>
          <a:p>
            <a:fld id="{A81D4A14-BE10-144F-B436-0DB910F0E1E1}" type="slidenum">
              <a:rPr lang="en-US" smtClean="0"/>
              <a:t>‹#›</a:t>
            </a:fld>
            <a:endParaRPr lang="en-US"/>
          </a:p>
        </p:txBody>
      </p:sp>
    </p:spTree>
    <p:extLst>
      <p:ext uri="{BB962C8B-B14F-4D97-AF65-F5344CB8AC3E}">
        <p14:creationId xmlns:p14="http://schemas.microsoft.com/office/powerpoint/2010/main" val="220727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44779-813E-1B21-A00B-285F206B16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7E70BB-AC9D-779B-AFDB-DB49E7911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EB5EEC-1589-762D-2C9F-61D0310518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476D2-1EB0-BA74-140F-229FB3222A80}"/>
              </a:ext>
            </a:extLst>
          </p:cNvPr>
          <p:cNvSpPr>
            <a:spLocks noGrp="1"/>
          </p:cNvSpPr>
          <p:nvPr>
            <p:ph type="dt" sz="half" idx="10"/>
          </p:nvPr>
        </p:nvSpPr>
        <p:spPr/>
        <p:txBody>
          <a:bodyPr/>
          <a:lstStyle/>
          <a:p>
            <a:fld id="{94E4F564-1755-5C47-98E3-2DCDF66E64DA}" type="datetimeFigureOut">
              <a:rPr lang="en-US" smtClean="0"/>
              <a:t>3/21/2024</a:t>
            </a:fld>
            <a:endParaRPr lang="en-US"/>
          </a:p>
        </p:txBody>
      </p:sp>
      <p:sp>
        <p:nvSpPr>
          <p:cNvPr id="6" name="Footer Placeholder 5">
            <a:extLst>
              <a:ext uri="{FF2B5EF4-FFF2-40B4-BE49-F238E27FC236}">
                <a16:creationId xmlns:a16="http://schemas.microsoft.com/office/drawing/2014/main" id="{4740C132-78FA-7923-A300-FB0A2B9612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7CB75-26BD-FE74-D7C2-EE3073ADD741}"/>
              </a:ext>
            </a:extLst>
          </p:cNvPr>
          <p:cNvSpPr>
            <a:spLocks noGrp="1"/>
          </p:cNvSpPr>
          <p:nvPr>
            <p:ph type="sldNum" sz="quarter" idx="12"/>
          </p:nvPr>
        </p:nvSpPr>
        <p:spPr/>
        <p:txBody>
          <a:bodyPr/>
          <a:lstStyle/>
          <a:p>
            <a:fld id="{A81D4A14-BE10-144F-B436-0DB910F0E1E1}" type="slidenum">
              <a:rPr lang="en-US" smtClean="0"/>
              <a:t>‹#›</a:t>
            </a:fld>
            <a:endParaRPr lang="en-US"/>
          </a:p>
        </p:txBody>
      </p:sp>
    </p:spTree>
    <p:extLst>
      <p:ext uri="{BB962C8B-B14F-4D97-AF65-F5344CB8AC3E}">
        <p14:creationId xmlns:p14="http://schemas.microsoft.com/office/powerpoint/2010/main" val="101098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0B4C0-2556-D79E-8FAA-90AA311584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6593C6-043D-3B8B-9B1E-86471AC33D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0A3B34-FF61-DDD0-1646-CA93A8682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F5D5C3-B8CF-C2B1-1C62-BF73AAE3E648}"/>
              </a:ext>
            </a:extLst>
          </p:cNvPr>
          <p:cNvSpPr>
            <a:spLocks noGrp="1"/>
          </p:cNvSpPr>
          <p:nvPr>
            <p:ph type="dt" sz="half" idx="10"/>
          </p:nvPr>
        </p:nvSpPr>
        <p:spPr/>
        <p:txBody>
          <a:bodyPr/>
          <a:lstStyle/>
          <a:p>
            <a:fld id="{94E4F564-1755-5C47-98E3-2DCDF66E64DA}" type="datetimeFigureOut">
              <a:rPr lang="en-US" smtClean="0"/>
              <a:t>3/21/2024</a:t>
            </a:fld>
            <a:endParaRPr lang="en-US"/>
          </a:p>
        </p:txBody>
      </p:sp>
      <p:sp>
        <p:nvSpPr>
          <p:cNvPr id="6" name="Footer Placeholder 5">
            <a:extLst>
              <a:ext uri="{FF2B5EF4-FFF2-40B4-BE49-F238E27FC236}">
                <a16:creationId xmlns:a16="http://schemas.microsoft.com/office/drawing/2014/main" id="{8DD94873-340D-763D-E781-7BB022EEE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9175B-834D-A413-C869-65526FDE8B74}"/>
              </a:ext>
            </a:extLst>
          </p:cNvPr>
          <p:cNvSpPr>
            <a:spLocks noGrp="1"/>
          </p:cNvSpPr>
          <p:nvPr>
            <p:ph type="sldNum" sz="quarter" idx="12"/>
          </p:nvPr>
        </p:nvSpPr>
        <p:spPr/>
        <p:txBody>
          <a:bodyPr/>
          <a:lstStyle/>
          <a:p>
            <a:fld id="{A81D4A14-BE10-144F-B436-0DB910F0E1E1}" type="slidenum">
              <a:rPr lang="en-US" smtClean="0"/>
              <a:t>‹#›</a:t>
            </a:fld>
            <a:endParaRPr lang="en-US"/>
          </a:p>
        </p:txBody>
      </p:sp>
    </p:spTree>
    <p:extLst>
      <p:ext uri="{BB962C8B-B14F-4D97-AF65-F5344CB8AC3E}">
        <p14:creationId xmlns:p14="http://schemas.microsoft.com/office/powerpoint/2010/main" val="397309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8D1F65-B0B4-BE5C-69D5-DE5918281F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570E3C-37EC-6A90-E420-B570987084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B2AA9-C5B6-FF78-89E7-6C7F8DC63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4F564-1755-5C47-98E3-2DCDF66E64DA}" type="datetimeFigureOut">
              <a:rPr lang="en-US" smtClean="0"/>
              <a:t>3/21/2024</a:t>
            </a:fld>
            <a:endParaRPr lang="en-US"/>
          </a:p>
        </p:txBody>
      </p:sp>
      <p:sp>
        <p:nvSpPr>
          <p:cNvPr id="5" name="Footer Placeholder 4">
            <a:extLst>
              <a:ext uri="{FF2B5EF4-FFF2-40B4-BE49-F238E27FC236}">
                <a16:creationId xmlns:a16="http://schemas.microsoft.com/office/drawing/2014/main" id="{9641F5A3-6C54-1713-C9CE-F4948B9934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0387A-13F1-5FA4-94DA-B00EA427E0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D4A14-BE10-144F-B436-0DB910F0E1E1}" type="slidenum">
              <a:rPr lang="en-US" smtClean="0"/>
              <a:t>‹#›</a:t>
            </a:fld>
            <a:endParaRPr lang="en-US"/>
          </a:p>
        </p:txBody>
      </p:sp>
    </p:spTree>
    <p:extLst>
      <p:ext uri="{BB962C8B-B14F-4D97-AF65-F5344CB8AC3E}">
        <p14:creationId xmlns:p14="http://schemas.microsoft.com/office/powerpoint/2010/main" val="786744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customXml" Target="../ink/ink4.xml"/><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jp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rtrait of a person&#10;&#10;Description automatically generated">
            <a:extLst>
              <a:ext uri="{FF2B5EF4-FFF2-40B4-BE49-F238E27FC236}">
                <a16:creationId xmlns:a16="http://schemas.microsoft.com/office/drawing/2014/main" id="{CDB102C5-16B1-1C28-5D96-E1264579E4CE}"/>
              </a:ext>
            </a:extLst>
          </p:cNvPr>
          <p:cNvPicPr>
            <a:picLocks noChangeAspect="1"/>
          </p:cNvPicPr>
          <p:nvPr/>
        </p:nvPicPr>
        <p:blipFill rotWithShape="1">
          <a:blip r:embed="rId3">
            <a:alphaModFix amt="56000"/>
            <a:extLst>
              <a:ext uri="{BEBA8EAE-BF5A-486C-A8C5-ECC9F3942E4B}">
                <a14:imgProps xmlns:a14="http://schemas.microsoft.com/office/drawing/2010/main">
                  <a14:imgLayer r:embed="rId4">
                    <a14:imgEffect>
                      <a14:colorTemperature colorTemp="5800"/>
                    </a14:imgEffect>
                    <a14:imgEffect>
                      <a14:saturation sat="75000"/>
                    </a14:imgEffect>
                  </a14:imgLayer>
                </a14:imgProps>
              </a:ext>
            </a:extLst>
          </a:blip>
          <a:srcRect t="14395" b="43033"/>
          <a:stretch/>
        </p:blipFill>
        <p:spPr>
          <a:xfrm>
            <a:off x="0" y="0"/>
            <a:ext cx="12192000" cy="6858000"/>
          </a:xfrm>
          <a:prstGeom prst="rect">
            <a:avLst/>
          </a:prstGeom>
        </p:spPr>
      </p:pic>
      <p:sp>
        <p:nvSpPr>
          <p:cNvPr id="2" name="Title 1">
            <a:extLst>
              <a:ext uri="{FF2B5EF4-FFF2-40B4-BE49-F238E27FC236}">
                <a16:creationId xmlns:a16="http://schemas.microsoft.com/office/drawing/2014/main" id="{0D6D653F-FFEB-DAA9-E879-B4B5D0947756}"/>
              </a:ext>
            </a:extLst>
          </p:cNvPr>
          <p:cNvSpPr>
            <a:spLocks noGrp="1"/>
          </p:cNvSpPr>
          <p:nvPr>
            <p:ph type="ctrTitle"/>
          </p:nvPr>
        </p:nvSpPr>
        <p:spPr>
          <a:xfrm>
            <a:off x="-1" y="1226282"/>
            <a:ext cx="12191999" cy="2387600"/>
          </a:xfrm>
        </p:spPr>
        <p:txBody>
          <a:bodyPr>
            <a:normAutofit/>
          </a:bodyPr>
          <a:lstStyle/>
          <a:p>
            <a:r>
              <a:rPr lang="en-US" b="1" dirty="0">
                <a:latin typeface="Avenir Next LT Pro Demi" panose="020B0704020202020204" pitchFamily="34" charset="0"/>
              </a:rPr>
              <a:t>Did King Lear have dementia?</a:t>
            </a:r>
            <a:br>
              <a:rPr lang="en-US" b="1" dirty="0">
                <a:latin typeface="Avenir Next LT Pro Demi" panose="020B0704020202020204" pitchFamily="34" charset="0"/>
              </a:rPr>
            </a:br>
            <a:r>
              <a:rPr lang="en-US" sz="5300" b="1" dirty="0">
                <a:latin typeface="Avenir Next LT Pro Demi" panose="020B0704020202020204" pitchFamily="34" charset="0"/>
              </a:rPr>
              <a:t>Shakespeare on aging &amp; illness</a:t>
            </a:r>
          </a:p>
        </p:txBody>
      </p:sp>
      <p:sp>
        <p:nvSpPr>
          <p:cNvPr id="3" name="Subtitle 2">
            <a:extLst>
              <a:ext uri="{FF2B5EF4-FFF2-40B4-BE49-F238E27FC236}">
                <a16:creationId xmlns:a16="http://schemas.microsoft.com/office/drawing/2014/main" id="{0FEF1EAD-CAA3-0651-D488-6391054BE313}"/>
              </a:ext>
            </a:extLst>
          </p:cNvPr>
          <p:cNvSpPr>
            <a:spLocks noGrp="1"/>
          </p:cNvSpPr>
          <p:nvPr>
            <p:ph type="subTitle" idx="1"/>
          </p:nvPr>
        </p:nvSpPr>
        <p:spPr>
          <a:xfrm>
            <a:off x="-1" y="3841954"/>
            <a:ext cx="12192001" cy="1655762"/>
          </a:xfrm>
        </p:spPr>
        <p:txBody>
          <a:bodyPr>
            <a:noAutofit/>
          </a:bodyPr>
          <a:lstStyle/>
          <a:p>
            <a:r>
              <a:rPr lang="en-US" sz="2800" b="1" dirty="0">
                <a:latin typeface="Avenir Next LT Pro Demi" panose="020B0704020202020204" pitchFamily="34" charset="0"/>
              </a:rPr>
              <a:t>Art Walaszek, MD</a:t>
            </a:r>
          </a:p>
          <a:p>
            <a:r>
              <a:rPr lang="en-US" sz="2800" b="1" dirty="0">
                <a:latin typeface="Avenir Next LT Pro Demi" panose="020B0704020202020204" pitchFamily="34" charset="0"/>
              </a:rPr>
              <a:t>Professor of Psychiatry and Medicine</a:t>
            </a:r>
          </a:p>
          <a:p>
            <a:r>
              <a:rPr lang="en-US" sz="2800" b="1" dirty="0">
                <a:latin typeface="Avenir Next LT Pro Demi" panose="020B0704020202020204" pitchFamily="34" charset="0"/>
              </a:rPr>
              <a:t>University of Wisconsin School of Medicine &amp; Public Health</a:t>
            </a:r>
          </a:p>
          <a:p>
            <a:r>
              <a:rPr lang="en-US" sz="2800" b="1" dirty="0">
                <a:latin typeface="Avenir Next LT Pro Demi" panose="020B0704020202020204" pitchFamily="34" charset="0"/>
              </a:rPr>
              <a:t>March 2024</a:t>
            </a:r>
          </a:p>
        </p:txBody>
      </p:sp>
    </p:spTree>
    <p:extLst>
      <p:ext uri="{BB962C8B-B14F-4D97-AF65-F5344CB8AC3E}">
        <p14:creationId xmlns:p14="http://schemas.microsoft.com/office/powerpoint/2010/main" val="12440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6952-AD26-8604-9141-AA8F534F0337}"/>
              </a:ext>
            </a:extLst>
          </p:cNvPr>
          <p:cNvSpPr>
            <a:spLocks noGrp="1"/>
          </p:cNvSpPr>
          <p:nvPr>
            <p:ph type="title"/>
          </p:nvPr>
        </p:nvSpPr>
        <p:spPr>
          <a:xfrm>
            <a:off x="98611" y="365125"/>
            <a:ext cx="11949953" cy="1325563"/>
          </a:xfrm>
        </p:spPr>
        <p:txBody>
          <a:bodyPr/>
          <a:lstStyle/>
          <a:p>
            <a:pPr algn="ctr"/>
            <a:r>
              <a:rPr lang="en-US">
                <a:latin typeface="Avenir Next LT Pro" panose="020B0504020202020204" pitchFamily="34" charset="77"/>
              </a:rPr>
              <a:t>Edmund plots against Edgar &amp; Gloucester</a:t>
            </a:r>
            <a:endParaRPr lang="en-US" dirty="0">
              <a:latin typeface="Avenir Next LT Pro" panose="020B0504020202020204" pitchFamily="34" charset="77"/>
            </a:endParaRPr>
          </a:p>
        </p:txBody>
      </p:sp>
      <p:sp>
        <p:nvSpPr>
          <p:cNvPr id="8" name="TextBox 7">
            <a:extLst>
              <a:ext uri="{FF2B5EF4-FFF2-40B4-BE49-F238E27FC236}">
                <a16:creationId xmlns:a16="http://schemas.microsoft.com/office/drawing/2014/main" id="{B1BDB57D-3C13-BECE-44C5-239E6A8ECBD4}"/>
              </a:ext>
            </a:extLst>
          </p:cNvPr>
          <p:cNvSpPr txBox="1"/>
          <p:nvPr/>
        </p:nvSpPr>
        <p:spPr>
          <a:xfrm>
            <a:off x="1161518" y="2239344"/>
            <a:ext cx="1720343" cy="461665"/>
          </a:xfrm>
          <a:prstGeom prst="rect">
            <a:avLst/>
          </a:prstGeom>
          <a:noFill/>
        </p:spPr>
        <p:txBody>
          <a:bodyPr wrap="none" rtlCol="0">
            <a:spAutoFit/>
          </a:bodyPr>
          <a:lstStyle/>
          <a:p>
            <a:r>
              <a:rPr lang="en-US" sz="2400">
                <a:latin typeface="Avenir Next LT Pro" panose="020B0504020202020204" pitchFamily="34" charset="77"/>
              </a:rPr>
              <a:t>Gloucester</a:t>
            </a:r>
            <a:endParaRPr lang="en-US" sz="2400" dirty="0">
              <a:latin typeface="Avenir Next LT Pro" panose="020B0504020202020204" pitchFamily="34" charset="77"/>
            </a:endParaRPr>
          </a:p>
        </p:txBody>
      </p:sp>
      <p:sp>
        <p:nvSpPr>
          <p:cNvPr id="9" name="TextBox 8">
            <a:extLst>
              <a:ext uri="{FF2B5EF4-FFF2-40B4-BE49-F238E27FC236}">
                <a16:creationId xmlns:a16="http://schemas.microsoft.com/office/drawing/2014/main" id="{0F0AA98E-9D97-D2F7-3DA6-374C1870647B}"/>
              </a:ext>
            </a:extLst>
          </p:cNvPr>
          <p:cNvSpPr txBox="1"/>
          <p:nvPr/>
        </p:nvSpPr>
        <p:spPr>
          <a:xfrm>
            <a:off x="564140" y="4054135"/>
            <a:ext cx="1032655" cy="461665"/>
          </a:xfrm>
          <a:prstGeom prst="rect">
            <a:avLst/>
          </a:prstGeom>
          <a:noFill/>
        </p:spPr>
        <p:txBody>
          <a:bodyPr wrap="none" rtlCol="0">
            <a:spAutoFit/>
          </a:bodyPr>
          <a:lstStyle/>
          <a:p>
            <a:pPr algn="ctr"/>
            <a:r>
              <a:rPr lang="en-US" sz="2400">
                <a:latin typeface="Avenir Next LT Pro" panose="020B0504020202020204" pitchFamily="34" charset="77"/>
              </a:rPr>
              <a:t>Edgar</a:t>
            </a:r>
            <a:endParaRPr lang="en-US" sz="2400" dirty="0">
              <a:latin typeface="Avenir Next LT Pro" panose="020B0504020202020204" pitchFamily="34" charset="77"/>
            </a:endParaRPr>
          </a:p>
        </p:txBody>
      </p:sp>
      <p:sp>
        <p:nvSpPr>
          <p:cNvPr id="10" name="TextBox 9">
            <a:extLst>
              <a:ext uri="{FF2B5EF4-FFF2-40B4-BE49-F238E27FC236}">
                <a16:creationId xmlns:a16="http://schemas.microsoft.com/office/drawing/2014/main" id="{7F76E096-0131-AAAD-BEEE-949DC91E075E}"/>
              </a:ext>
            </a:extLst>
          </p:cNvPr>
          <p:cNvSpPr txBox="1"/>
          <p:nvPr/>
        </p:nvSpPr>
        <p:spPr>
          <a:xfrm>
            <a:off x="2310971" y="4043049"/>
            <a:ext cx="1390124" cy="461665"/>
          </a:xfrm>
          <a:prstGeom prst="rect">
            <a:avLst/>
          </a:prstGeom>
          <a:noFill/>
        </p:spPr>
        <p:txBody>
          <a:bodyPr wrap="none" rtlCol="0">
            <a:spAutoFit/>
          </a:bodyPr>
          <a:lstStyle/>
          <a:p>
            <a:r>
              <a:rPr lang="en-US" sz="2400">
                <a:latin typeface="Avenir Next LT Pro" panose="020B0504020202020204" pitchFamily="34" charset="77"/>
              </a:rPr>
              <a:t>Edmund</a:t>
            </a:r>
            <a:endParaRPr lang="en-US" sz="2400" dirty="0">
              <a:latin typeface="Avenir Next LT Pro" panose="020B0504020202020204" pitchFamily="34" charset="77"/>
            </a:endParaRPr>
          </a:p>
        </p:txBody>
      </p:sp>
      <p:cxnSp>
        <p:nvCxnSpPr>
          <p:cNvPr id="11" name="Straight Connector 10">
            <a:extLst>
              <a:ext uri="{FF2B5EF4-FFF2-40B4-BE49-F238E27FC236}">
                <a16:creationId xmlns:a16="http://schemas.microsoft.com/office/drawing/2014/main" id="{7C01B184-536F-CD05-57F8-FC609A25ABD2}"/>
              </a:ext>
            </a:extLst>
          </p:cNvPr>
          <p:cNvCxnSpPr>
            <a:cxnSpLocks/>
          </p:cNvCxnSpPr>
          <p:nvPr/>
        </p:nvCxnSpPr>
        <p:spPr>
          <a:xfrm>
            <a:off x="1080468" y="3274646"/>
            <a:ext cx="184236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D53A9B9-A141-8FC6-8B85-3CEED1E56A76}"/>
              </a:ext>
            </a:extLst>
          </p:cNvPr>
          <p:cNvCxnSpPr>
            <a:cxnSpLocks/>
          </p:cNvCxnSpPr>
          <p:nvPr/>
        </p:nvCxnSpPr>
        <p:spPr>
          <a:xfrm>
            <a:off x="1090978" y="3278622"/>
            <a:ext cx="0" cy="7563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DB0664-010A-63CB-366D-E11E058555D9}"/>
              </a:ext>
            </a:extLst>
          </p:cNvPr>
          <p:cNvCxnSpPr>
            <a:cxnSpLocks/>
          </p:cNvCxnSpPr>
          <p:nvPr/>
        </p:nvCxnSpPr>
        <p:spPr>
          <a:xfrm>
            <a:off x="2922837" y="3263560"/>
            <a:ext cx="0" cy="756318"/>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869F76-EE5E-FBB7-83D1-075ACDC2B59C}"/>
              </a:ext>
            </a:extLst>
          </p:cNvPr>
          <p:cNvCxnSpPr>
            <a:cxnSpLocks/>
          </p:cNvCxnSpPr>
          <p:nvPr/>
        </p:nvCxnSpPr>
        <p:spPr>
          <a:xfrm>
            <a:off x="2018008" y="2701010"/>
            <a:ext cx="0" cy="5736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ontent Placeholder 17">
            <a:extLst>
              <a:ext uri="{FF2B5EF4-FFF2-40B4-BE49-F238E27FC236}">
                <a16:creationId xmlns:a16="http://schemas.microsoft.com/office/drawing/2014/main" id="{B88926B4-64A4-9C8E-A5A0-9F1676153CD1}"/>
              </a:ext>
            </a:extLst>
          </p:cNvPr>
          <p:cNvSpPr>
            <a:spLocks noGrp="1"/>
          </p:cNvSpPr>
          <p:nvPr>
            <p:ph idx="1"/>
          </p:nvPr>
        </p:nvSpPr>
        <p:spPr>
          <a:xfrm>
            <a:off x="4053016" y="1825624"/>
            <a:ext cx="7367039" cy="4823653"/>
          </a:xfrm>
        </p:spPr>
        <p:txBody>
          <a:bodyPr>
            <a:normAutofit lnSpcReduction="10000"/>
          </a:bodyPr>
          <a:lstStyle/>
          <a:p>
            <a:r>
              <a:rPr lang="en-US" dirty="0">
                <a:latin typeface="Avenir Next LT Pro" panose="020B0504020202020204" pitchFamily="34" charset="77"/>
              </a:rPr>
              <a:t>Edmund tricks Gloucester into believing that Edgar is scheming to kill Gloucester and take his money.</a:t>
            </a:r>
          </a:p>
          <a:p>
            <a:r>
              <a:rPr lang="en-US" dirty="0">
                <a:latin typeface="Avenir Next LT Pro" panose="020B0504020202020204" pitchFamily="34" charset="77"/>
              </a:rPr>
              <a:t>Edmund warns Edgar that Gloucester is angry with him. Edgar goes into hiding.</a:t>
            </a:r>
          </a:p>
          <a:p>
            <a:r>
              <a:rPr lang="en-US" dirty="0">
                <a:latin typeface="Avenir Next LT Pro" panose="020B0504020202020204" pitchFamily="34" charset="77"/>
              </a:rPr>
              <a:t>Edmund advises Edgar to flee. Edmund cuts himself to make Gloucester think that Edgar wounded Edmund and then escaped. Regan &amp; Cornwall are impressed with Edmund.</a:t>
            </a:r>
          </a:p>
          <a:p>
            <a:r>
              <a:rPr lang="en-US" dirty="0">
                <a:latin typeface="Avenir Next LT Pro" panose="020B0504020202020204" pitchFamily="34" charset="77"/>
              </a:rPr>
              <a:t>Edgar decides to disguise himself as a “Bedlam beggar” named Poor Tom.</a:t>
            </a:r>
          </a:p>
        </p:txBody>
      </p:sp>
    </p:spTree>
    <p:extLst>
      <p:ext uri="{BB962C8B-B14F-4D97-AF65-F5344CB8AC3E}">
        <p14:creationId xmlns:p14="http://schemas.microsoft.com/office/powerpoint/2010/main" val="194408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ith dirt on his face&#10;&#10;Description automatically generated">
            <a:extLst>
              <a:ext uri="{FF2B5EF4-FFF2-40B4-BE49-F238E27FC236}">
                <a16:creationId xmlns:a16="http://schemas.microsoft.com/office/drawing/2014/main" id="{F52C1703-7139-74CF-8DBB-3F2D53328475}"/>
              </a:ext>
            </a:extLst>
          </p:cNvPr>
          <p:cNvPicPr>
            <a:picLocks noChangeAspect="1"/>
          </p:cNvPicPr>
          <p:nvPr/>
        </p:nvPicPr>
        <p:blipFill rotWithShape="1">
          <a:blip r:embed="rId3"/>
          <a:srcRect t="3451"/>
          <a:stretch/>
        </p:blipFill>
        <p:spPr>
          <a:xfrm>
            <a:off x="-54149" y="-29818"/>
            <a:ext cx="12300297" cy="6917635"/>
          </a:xfrm>
          <a:prstGeom prst="rect">
            <a:avLst/>
          </a:prstGeom>
        </p:spPr>
      </p:pic>
    </p:spTree>
    <p:extLst>
      <p:ext uri="{BB962C8B-B14F-4D97-AF65-F5344CB8AC3E}">
        <p14:creationId xmlns:p14="http://schemas.microsoft.com/office/powerpoint/2010/main" val="2357085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F6952-AD26-8604-9141-AA8F534F033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dirty="0">
                <a:latin typeface="Avenir Next LT Pro" panose="020B0504020202020204" pitchFamily="34" charset="77"/>
              </a:rPr>
              <a:t>Lear in the wilderness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rgbClr val="9437FF"/>
          </a:solidFill>
          <a:ln w="44450" cap="rnd">
            <a:solidFill>
              <a:srgbClr val="9437FF"/>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078F1D6-55DF-E842-A577-976BD6731E41}"/>
              </a:ext>
            </a:extLst>
          </p:cNvPr>
          <p:cNvSpPr>
            <a:spLocks noGrp="1"/>
          </p:cNvSpPr>
          <p:nvPr>
            <p:ph sz="half" idx="1"/>
          </p:nvPr>
        </p:nvSpPr>
        <p:spPr>
          <a:xfrm>
            <a:off x="582931" y="2993464"/>
            <a:ext cx="4810600" cy="3320668"/>
          </a:xfrm>
        </p:spPr>
        <p:txBody>
          <a:bodyPr vert="horz" lIns="91440" tIns="45720" rIns="91440" bIns="45720" rtlCol="0">
            <a:normAutofit/>
          </a:bodyPr>
          <a:lstStyle/>
          <a:p>
            <a:pPr marL="0" indent="0">
              <a:buNone/>
            </a:pPr>
            <a:r>
              <a:rPr lang="en-US" sz="1800" i="1" dirty="0">
                <a:latin typeface="Avenir Next LT Pro" panose="020B0504020202020204" pitchFamily="34" charset="77"/>
              </a:rPr>
              <a:t>Lear: </a:t>
            </a:r>
            <a:r>
              <a:rPr lang="en-US" sz="1800" dirty="0">
                <a:latin typeface="Avenir Next LT Pro" panose="020B0504020202020204" pitchFamily="34" charset="77"/>
              </a:rPr>
              <a:t>Blow, winds and crack your cheeks! Rage, blow! </a:t>
            </a:r>
          </a:p>
          <a:p>
            <a:pPr marL="0" indent="0">
              <a:buNone/>
            </a:pPr>
            <a:r>
              <a:rPr lang="en-US" sz="1800" dirty="0">
                <a:latin typeface="Avenir Next LT Pro" panose="020B0504020202020204" pitchFamily="34" charset="77"/>
              </a:rPr>
              <a:t>You cataracts and </a:t>
            </a:r>
            <a:r>
              <a:rPr lang="en-US" sz="1800" dirty="0" err="1">
                <a:latin typeface="Avenir Next LT Pro" panose="020B0504020202020204" pitchFamily="34" charset="77"/>
              </a:rPr>
              <a:t>hurricanoes</a:t>
            </a:r>
            <a:r>
              <a:rPr lang="en-US" sz="1800" dirty="0">
                <a:latin typeface="Avenir Next LT Pro" panose="020B0504020202020204" pitchFamily="34" charset="77"/>
              </a:rPr>
              <a:t>, spout</a:t>
            </a:r>
          </a:p>
          <a:p>
            <a:pPr marL="0" indent="0">
              <a:buNone/>
            </a:pPr>
            <a:r>
              <a:rPr lang="en-US" sz="1800" dirty="0">
                <a:latin typeface="Avenir Next LT Pro" panose="020B0504020202020204" pitchFamily="34" charset="77"/>
              </a:rPr>
              <a:t>Till you have drenched our steeples, drowned the cocks!</a:t>
            </a:r>
          </a:p>
          <a:p>
            <a:pPr marL="0" indent="0">
              <a:buNone/>
            </a:pPr>
            <a:r>
              <a:rPr lang="en-US" sz="1800" dirty="0">
                <a:latin typeface="Avenir Next LT Pro" panose="020B0504020202020204" pitchFamily="34" charset="77"/>
              </a:rPr>
              <a:t>You </a:t>
            </a:r>
            <a:r>
              <a:rPr lang="en-US" sz="1800" dirty="0" err="1">
                <a:latin typeface="Avenir Next LT Pro" panose="020B0504020202020204" pitchFamily="34" charset="77"/>
              </a:rPr>
              <a:t>sulphurous</a:t>
            </a:r>
            <a:r>
              <a:rPr lang="en-US" sz="1800" dirty="0">
                <a:latin typeface="Avenir Next LT Pro" panose="020B0504020202020204" pitchFamily="34" charset="77"/>
              </a:rPr>
              <a:t> and thought-executing fires,</a:t>
            </a:r>
          </a:p>
          <a:p>
            <a:pPr marL="0" indent="0">
              <a:buNone/>
            </a:pPr>
            <a:r>
              <a:rPr lang="en-US" sz="1800" dirty="0">
                <a:latin typeface="Avenir Next LT Pro" panose="020B0504020202020204" pitchFamily="34" charset="77"/>
              </a:rPr>
              <a:t>Vaunt-couriers of oak-cleaving thunderbolts, </a:t>
            </a:r>
          </a:p>
          <a:p>
            <a:pPr marL="0" indent="0">
              <a:buNone/>
            </a:pPr>
            <a:r>
              <a:rPr lang="en-US" sz="1800" dirty="0">
                <a:latin typeface="Avenir Next LT Pro" panose="020B0504020202020204" pitchFamily="34" charset="77"/>
              </a:rPr>
              <a:t>Singe my white head! … </a:t>
            </a:r>
          </a:p>
        </p:txBody>
      </p:sp>
      <p:pic>
        <p:nvPicPr>
          <p:cNvPr id="7" name="Content Placeholder 4" descr="A person standing next to another person&#10;&#10;Description automatically generated">
            <a:extLst>
              <a:ext uri="{FF2B5EF4-FFF2-40B4-BE49-F238E27FC236}">
                <a16:creationId xmlns:a16="http://schemas.microsoft.com/office/drawing/2014/main" id="{5422069E-5C96-A079-CAC0-9A7AF536A8B5}"/>
              </a:ext>
            </a:extLst>
          </p:cNvPr>
          <p:cNvPicPr>
            <a:picLocks noGrp="1" noChangeAspect="1"/>
          </p:cNvPicPr>
          <p:nvPr>
            <p:ph sz="half" idx="2"/>
          </p:nvPr>
        </p:nvPicPr>
        <p:blipFill rotWithShape="1">
          <a:blip r:embed="rId3"/>
          <a:srcRect t="3891" r="-2" b="2357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56480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6" descr="A group of men sitting in a dark room&#10;&#10;Description automatically generated">
            <a:extLst>
              <a:ext uri="{FF2B5EF4-FFF2-40B4-BE49-F238E27FC236}">
                <a16:creationId xmlns:a16="http://schemas.microsoft.com/office/drawing/2014/main" id="{9058B46B-BDFA-81E1-3A47-5F95C07A4169}"/>
              </a:ext>
            </a:extLst>
          </p:cNvPr>
          <p:cNvPicPr>
            <a:picLocks noGrp="1" noChangeAspect="1"/>
          </p:cNvPicPr>
          <p:nvPr>
            <p:ph sz="half" idx="2"/>
          </p:nvPr>
        </p:nvPicPr>
        <p:blipFill rotWithShape="1">
          <a:blip r:embed="rId3">
            <a:alphaModFix amt="60000"/>
          </a:blip>
          <a:srcRect l="860" r="2" b="2"/>
          <a:stretch/>
        </p:blipFill>
        <p:spPr>
          <a:xfrm>
            <a:off x="-1" y="0"/>
            <a:ext cx="12475261" cy="6858000"/>
          </a:xfrm>
          <a:prstGeom prst="rect">
            <a:avLst/>
          </a:prstGeom>
        </p:spPr>
      </p:pic>
      <p:sp>
        <p:nvSpPr>
          <p:cNvPr id="2" name="Title 1">
            <a:extLst>
              <a:ext uri="{FF2B5EF4-FFF2-40B4-BE49-F238E27FC236}">
                <a16:creationId xmlns:a16="http://schemas.microsoft.com/office/drawing/2014/main" id="{E44D4C6D-4D30-8A81-3590-F9E6CF2CF12D}"/>
              </a:ext>
            </a:extLst>
          </p:cNvPr>
          <p:cNvSpPr>
            <a:spLocks noGrp="1"/>
          </p:cNvSpPr>
          <p:nvPr>
            <p:ph type="title"/>
          </p:nvPr>
        </p:nvSpPr>
        <p:spPr>
          <a:xfrm>
            <a:off x="838200" y="1798880"/>
            <a:ext cx="10165218" cy="2806506"/>
          </a:xfrm>
        </p:spPr>
        <p:txBody>
          <a:bodyPr vert="horz" lIns="91440" tIns="45720" rIns="91440" bIns="45720" rtlCol="0" anchor="b">
            <a:normAutofit/>
          </a:bodyPr>
          <a:lstStyle/>
          <a:p>
            <a:r>
              <a:rPr lang="en-US" dirty="0">
                <a:solidFill>
                  <a:srgbClr val="FFFFFF"/>
                </a:solidFill>
                <a:latin typeface="Avenir Next LT Pro" panose="020B0504020202020204" pitchFamily="34" charset="77"/>
              </a:rPr>
              <a:t>Lear’s mock trial of Goneril &amp; Regan</a:t>
            </a:r>
          </a:p>
        </p:txBody>
      </p:sp>
      <p:sp>
        <p:nvSpPr>
          <p:cNvPr id="11" name="Content Placeholder 10">
            <a:extLst>
              <a:ext uri="{FF2B5EF4-FFF2-40B4-BE49-F238E27FC236}">
                <a16:creationId xmlns:a16="http://schemas.microsoft.com/office/drawing/2014/main" id="{AD4600EF-1FFC-E1C1-8DA8-9F5CA0B43E1B}"/>
              </a:ext>
            </a:extLst>
          </p:cNvPr>
          <p:cNvSpPr>
            <a:spLocks noGrp="1"/>
          </p:cNvSpPr>
          <p:nvPr>
            <p:ph sz="half" idx="1"/>
          </p:nvPr>
        </p:nvSpPr>
        <p:spPr>
          <a:xfrm>
            <a:off x="838200" y="4780722"/>
            <a:ext cx="10165218" cy="1334036"/>
          </a:xfrm>
        </p:spPr>
        <p:txBody>
          <a:bodyPr vert="horz" lIns="91440" tIns="45720" rIns="91440" bIns="45720" rtlCol="0">
            <a:normAutofit/>
          </a:bodyPr>
          <a:lstStyle/>
          <a:p>
            <a:r>
              <a:rPr lang="en-US" sz="2000" dirty="0">
                <a:solidFill>
                  <a:srgbClr val="FFFFFF"/>
                </a:solidFill>
                <a:latin typeface="Avenir Next LT Pro" panose="020B0504020202020204" pitchFamily="34" charset="77"/>
              </a:rPr>
              <a:t>Lear is the prosecutor</a:t>
            </a:r>
          </a:p>
          <a:p>
            <a:r>
              <a:rPr lang="en-US" sz="2000" dirty="0">
                <a:solidFill>
                  <a:srgbClr val="FFFFFF"/>
                </a:solidFill>
                <a:latin typeface="Avenir Next LT Pro" panose="020B0504020202020204" pitchFamily="34" charset="77"/>
              </a:rPr>
              <a:t>Kent, the Fool, and Poor Tom are the jury</a:t>
            </a:r>
          </a:p>
          <a:p>
            <a:r>
              <a:rPr lang="en-US" sz="2000" dirty="0">
                <a:solidFill>
                  <a:srgbClr val="FFFFFF"/>
                </a:solidFill>
                <a:latin typeface="Avenir Next LT Pro" panose="020B0504020202020204" pitchFamily="34" charset="77"/>
              </a:rPr>
              <a:t>And a stool is the defendant, Goneril</a:t>
            </a:r>
          </a:p>
        </p:txBody>
      </p:sp>
    </p:spTree>
    <p:extLst>
      <p:ext uri="{BB962C8B-B14F-4D97-AF65-F5344CB8AC3E}">
        <p14:creationId xmlns:p14="http://schemas.microsoft.com/office/powerpoint/2010/main" val="2343039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holding a person's hand&#10;&#10;Description automatically generated">
            <a:extLst>
              <a:ext uri="{FF2B5EF4-FFF2-40B4-BE49-F238E27FC236}">
                <a16:creationId xmlns:a16="http://schemas.microsoft.com/office/drawing/2014/main" id="{E01B7047-C8CF-15B5-E921-22DC946829CD}"/>
              </a:ext>
            </a:extLst>
          </p:cNvPr>
          <p:cNvPicPr>
            <a:picLocks noGrp="1" noChangeAspect="1"/>
          </p:cNvPicPr>
          <p:nvPr>
            <p:ph sz="half" idx="2"/>
          </p:nvPr>
        </p:nvPicPr>
        <p:blipFill rotWithShape="1">
          <a:blip r:embed="rId3"/>
          <a:srcRect l="2359"/>
          <a:stretch/>
        </p:blipFill>
        <p:spPr>
          <a:xfrm>
            <a:off x="2641625"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E8DFC8-2004-2BB7-9D74-44FF6C687C18}"/>
              </a:ext>
            </a:extLst>
          </p:cNvPr>
          <p:cNvSpPr>
            <a:spLocks noGrp="1"/>
          </p:cNvSpPr>
          <p:nvPr>
            <p:ph type="title"/>
          </p:nvPr>
        </p:nvSpPr>
        <p:spPr>
          <a:xfrm>
            <a:off x="413017" y="325368"/>
            <a:ext cx="4181061" cy="1899912"/>
          </a:xfrm>
        </p:spPr>
        <p:txBody>
          <a:bodyPr vert="horz" lIns="91440" tIns="45720" rIns="91440" bIns="45720" rtlCol="0" anchor="ctr">
            <a:normAutofit/>
          </a:bodyPr>
          <a:lstStyle/>
          <a:p>
            <a:r>
              <a:rPr lang="en-US" dirty="0">
                <a:latin typeface="Avenir Next LT Pro" panose="020B0504020202020204" pitchFamily="34" charset="77"/>
              </a:rPr>
              <a:t>“Out, vile jelly"</a:t>
            </a:r>
          </a:p>
        </p:txBody>
      </p:sp>
      <p:sp>
        <p:nvSpPr>
          <p:cNvPr id="3" name="Content Placeholder 2">
            <a:extLst>
              <a:ext uri="{FF2B5EF4-FFF2-40B4-BE49-F238E27FC236}">
                <a16:creationId xmlns:a16="http://schemas.microsoft.com/office/drawing/2014/main" id="{59792DC4-FCB5-51C0-37E0-0E4699C14459}"/>
              </a:ext>
            </a:extLst>
          </p:cNvPr>
          <p:cNvSpPr>
            <a:spLocks noGrp="1"/>
          </p:cNvSpPr>
          <p:nvPr>
            <p:ph sz="half" idx="1"/>
          </p:nvPr>
        </p:nvSpPr>
        <p:spPr>
          <a:xfrm>
            <a:off x="494731" y="2135828"/>
            <a:ext cx="4017634" cy="4592953"/>
          </a:xfrm>
        </p:spPr>
        <p:txBody>
          <a:bodyPr vert="horz" lIns="91440" tIns="45720" rIns="91440" bIns="45720" rtlCol="0">
            <a:noAutofit/>
          </a:bodyPr>
          <a:lstStyle/>
          <a:p>
            <a:r>
              <a:rPr lang="en-US" sz="2000" dirty="0">
                <a:latin typeface="Avenir Next LT Pro" panose="020B0504020202020204" pitchFamily="34" charset="77"/>
              </a:rPr>
              <a:t>Edmund tricks Cornwall, Regan &amp; Goneril into believing that Gloucester is a traitor.</a:t>
            </a:r>
          </a:p>
          <a:p>
            <a:r>
              <a:rPr lang="en-US" sz="2000" dirty="0">
                <a:latin typeface="Avenir Next LT Pro" panose="020B0504020202020204" pitchFamily="34" charset="77"/>
              </a:rPr>
              <a:t>Cornwall gouges out Gloucester’s eyes: Gloucester realizes that Edmund was a liar and Edgar was true.</a:t>
            </a:r>
          </a:p>
          <a:p>
            <a:r>
              <a:rPr lang="en-US" sz="2000" dirty="0">
                <a:latin typeface="Avenir Next LT Pro" panose="020B0504020202020204" pitchFamily="34" charset="77"/>
              </a:rPr>
              <a:t>Edgar (disguised as Poor Tom) finds Gloucester and pretends to lead him to the Cliffs of Dover to attempt suicide.</a:t>
            </a:r>
          </a:p>
          <a:p>
            <a:r>
              <a:rPr lang="en-US" sz="2000" dirty="0">
                <a:latin typeface="Avenir Next LT Pro" panose="020B0504020202020204" pitchFamily="34" charset="77"/>
              </a:rPr>
              <a:t>Lear, now crowned with wildflowers, is reunited with Gloucester.</a:t>
            </a:r>
          </a:p>
        </p:txBody>
      </p:sp>
    </p:spTree>
    <p:extLst>
      <p:ext uri="{BB962C8B-B14F-4D97-AF65-F5344CB8AC3E}">
        <p14:creationId xmlns:p14="http://schemas.microsoft.com/office/powerpoint/2010/main" val="35759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group of people in clothing holding swords&#10;&#10;Description automatically generated">
            <a:extLst>
              <a:ext uri="{FF2B5EF4-FFF2-40B4-BE49-F238E27FC236}">
                <a16:creationId xmlns:a16="http://schemas.microsoft.com/office/drawing/2014/main" id="{9952A063-6DF7-DAF7-A79D-617BF5EBE5B1}"/>
              </a:ext>
            </a:extLst>
          </p:cNvPr>
          <p:cNvPicPr>
            <a:picLocks noGrp="1" noChangeAspect="1"/>
          </p:cNvPicPr>
          <p:nvPr>
            <p:ph sz="half" idx="1"/>
          </p:nvPr>
        </p:nvPicPr>
        <p:blipFill rotWithShape="1">
          <a:blip r:embed="rId3"/>
          <a:srcRect r="5882" b="-1"/>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78C11D-1E6C-2E22-290F-C27203CF2125}"/>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dirty="0">
                <a:latin typeface="Avenir Next LT Pro" panose="020B0504020202020204" pitchFamily="34" charset="77"/>
              </a:rPr>
              <a:t>Britain at war</a:t>
            </a:r>
          </a:p>
        </p:txBody>
      </p:sp>
      <p:sp>
        <p:nvSpPr>
          <p:cNvPr id="4" name="Content Placeholder 3">
            <a:extLst>
              <a:ext uri="{FF2B5EF4-FFF2-40B4-BE49-F238E27FC236}">
                <a16:creationId xmlns:a16="http://schemas.microsoft.com/office/drawing/2014/main" id="{479E6E64-CC69-26C7-C4AD-67EB931616FB}"/>
              </a:ext>
            </a:extLst>
          </p:cNvPr>
          <p:cNvSpPr>
            <a:spLocks noGrp="1"/>
          </p:cNvSpPr>
          <p:nvPr>
            <p:ph sz="half" idx="2"/>
          </p:nvPr>
        </p:nvSpPr>
        <p:spPr>
          <a:xfrm>
            <a:off x="7531610" y="2434201"/>
            <a:ext cx="3822189" cy="3742762"/>
          </a:xfrm>
        </p:spPr>
        <p:txBody>
          <a:bodyPr vert="horz" lIns="91440" tIns="45720" rIns="91440" bIns="45720" rtlCol="0">
            <a:normAutofit lnSpcReduction="10000"/>
          </a:bodyPr>
          <a:lstStyle/>
          <a:p>
            <a:r>
              <a:rPr lang="en-US" sz="2000" dirty="0">
                <a:latin typeface="Avenir Next LT Pro" panose="020B0504020202020204" pitchFamily="34" charset="77"/>
              </a:rPr>
              <a:t>Cordelia invades Britain with the armies of France.</a:t>
            </a:r>
          </a:p>
          <a:p>
            <a:r>
              <a:rPr lang="en-US" sz="2000" dirty="0">
                <a:latin typeface="Avenir Next LT Pro" panose="020B0504020202020204" pitchFamily="34" charset="77"/>
              </a:rPr>
              <a:t>Goneril &amp; Regan each try to seduce Edmund. Edmund plots to kills Albany so that he can marry Goneril. Goneril poisons Regan, then stabs herself and dies.</a:t>
            </a:r>
          </a:p>
          <a:p>
            <a:r>
              <a:rPr lang="en-US" sz="2000" dirty="0">
                <a:latin typeface="Avenir Next LT Pro" panose="020B0504020202020204" pitchFamily="34" charset="77"/>
              </a:rPr>
              <a:t>Cordelia &amp; Lear are captured and are to be executed.</a:t>
            </a:r>
          </a:p>
          <a:p>
            <a:r>
              <a:rPr lang="en-US" sz="2000" dirty="0">
                <a:latin typeface="Avenir Next LT Pro" panose="020B0504020202020204" pitchFamily="34" charset="77"/>
              </a:rPr>
              <a:t>Edgar returns and slays Edmund in a duel.</a:t>
            </a:r>
          </a:p>
        </p:txBody>
      </p:sp>
    </p:spTree>
    <p:extLst>
      <p:ext uri="{BB962C8B-B14F-4D97-AF65-F5344CB8AC3E}">
        <p14:creationId xmlns:p14="http://schemas.microsoft.com/office/powerpoint/2010/main" val="307886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931F2-D32E-4B77-F570-4F3C2119BF62}"/>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dirty="0">
                <a:latin typeface="Avenir Next LT Pro" panose="020B0504020202020204" pitchFamily="34" charset="77"/>
              </a:rPr>
              <a:t>Lear’s end</a:t>
            </a:r>
          </a:p>
        </p:txBody>
      </p:sp>
      <p:pic>
        <p:nvPicPr>
          <p:cNvPr id="7" name="Content Placeholder 6" descr="A person carrying a person&#10;&#10;Description automatically generated">
            <a:extLst>
              <a:ext uri="{FF2B5EF4-FFF2-40B4-BE49-F238E27FC236}">
                <a16:creationId xmlns:a16="http://schemas.microsoft.com/office/drawing/2014/main" id="{F9571DBB-C9CD-B21C-D852-2CCD1184387A}"/>
              </a:ext>
            </a:extLst>
          </p:cNvPr>
          <p:cNvPicPr>
            <a:picLocks noGrp="1" noChangeAspect="1"/>
          </p:cNvPicPr>
          <p:nvPr>
            <p:ph sz="half" idx="1"/>
          </p:nvPr>
        </p:nvPicPr>
        <p:blipFill rotWithShape="1">
          <a:blip r:embed="rId3"/>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7030A0"/>
          </a:solidFill>
          <a:ln w="44450" cap="rnd">
            <a:solidFill>
              <a:srgbClr val="9437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4">
            <a:extLst>
              <a:ext uri="{FF2B5EF4-FFF2-40B4-BE49-F238E27FC236}">
                <a16:creationId xmlns:a16="http://schemas.microsoft.com/office/drawing/2014/main" id="{9A1F5315-8A28-55CA-386F-496C749925BD}"/>
              </a:ext>
            </a:extLst>
          </p:cNvPr>
          <p:cNvSpPr>
            <a:spLocks noGrp="1"/>
          </p:cNvSpPr>
          <p:nvPr>
            <p:ph sz="half" idx="2"/>
          </p:nvPr>
        </p:nvSpPr>
        <p:spPr>
          <a:xfrm>
            <a:off x="4870173" y="2706624"/>
            <a:ext cx="7205869" cy="3986784"/>
          </a:xfrm>
        </p:spPr>
        <p:txBody>
          <a:bodyPr vert="horz" lIns="91440" tIns="45720" rIns="91440" bIns="45720" rtlCol="0">
            <a:normAutofit fontScale="92500" lnSpcReduction="20000"/>
          </a:bodyPr>
          <a:lstStyle/>
          <a:p>
            <a:pPr marL="0" indent="0">
              <a:buNone/>
            </a:pPr>
            <a:r>
              <a:rPr lang="en-US" sz="2200" i="1" dirty="0">
                <a:latin typeface="Avenir Next LT Pro" panose="020B0504020202020204" pitchFamily="34" charset="77"/>
              </a:rPr>
              <a:t>Lear</a:t>
            </a:r>
            <a:r>
              <a:rPr lang="en-US" sz="2200" dirty="0">
                <a:latin typeface="Avenir Next LT Pro" panose="020B0504020202020204" pitchFamily="34" charset="77"/>
              </a:rPr>
              <a:t>: Howl, howl, howl, howl! O, you are men of stones!</a:t>
            </a:r>
          </a:p>
          <a:p>
            <a:pPr marL="0" indent="0">
              <a:buNone/>
            </a:pPr>
            <a:r>
              <a:rPr lang="en-US" sz="2200" dirty="0">
                <a:latin typeface="Avenir Next LT Pro" panose="020B0504020202020204" pitchFamily="34" charset="77"/>
              </a:rPr>
              <a:t>Had I your tongues and eyes, I’d use them so</a:t>
            </a:r>
          </a:p>
          <a:p>
            <a:pPr marL="0" indent="0">
              <a:buNone/>
            </a:pPr>
            <a:r>
              <a:rPr lang="en-US" sz="2200" dirty="0">
                <a:latin typeface="Avenir Next LT Pro" panose="020B0504020202020204" pitchFamily="34" charset="77"/>
              </a:rPr>
              <a:t>That heaven’s vault should crack: she’s gone for ever.</a:t>
            </a:r>
          </a:p>
          <a:p>
            <a:pPr marL="0" indent="0">
              <a:buNone/>
            </a:pPr>
            <a:r>
              <a:rPr lang="en-US" sz="2200" dirty="0">
                <a:latin typeface="Avenir Next LT Pro" panose="020B0504020202020204" pitchFamily="34" charset="77"/>
              </a:rPr>
              <a:t>I know when one is dead and when one lives;</a:t>
            </a:r>
          </a:p>
          <a:p>
            <a:pPr marL="0" indent="0">
              <a:buNone/>
            </a:pPr>
            <a:r>
              <a:rPr lang="en-US" sz="2200" dirty="0">
                <a:latin typeface="Avenir Next LT Pro" panose="020B0504020202020204" pitchFamily="34" charset="77"/>
              </a:rPr>
              <a:t>She’s dead as earth. </a:t>
            </a:r>
            <a:r>
              <a:rPr lang="en-US" sz="2200" i="1" dirty="0">
                <a:latin typeface="Avenir Next LT Pro" panose="020B0504020202020204" pitchFamily="34" charset="77"/>
              </a:rPr>
              <a:t>[he lays Cordelia down]</a:t>
            </a:r>
            <a:endParaRPr lang="en-US" sz="2200" dirty="0">
              <a:latin typeface="Avenir Next LT Pro" panose="020B0504020202020204" pitchFamily="34" charset="77"/>
            </a:endParaRPr>
          </a:p>
          <a:p>
            <a:pPr marL="0" indent="0">
              <a:buNone/>
            </a:pPr>
            <a:r>
              <a:rPr lang="en-US" sz="2200" dirty="0">
                <a:latin typeface="Avenir Next LT Pro" panose="020B0504020202020204" pitchFamily="34" charset="77"/>
              </a:rPr>
              <a:t>			Lend me a looking glass.</a:t>
            </a:r>
          </a:p>
          <a:p>
            <a:pPr marL="0" indent="0">
              <a:buNone/>
            </a:pPr>
            <a:r>
              <a:rPr lang="en-US" sz="2200" dirty="0">
                <a:latin typeface="Avenir Next LT Pro" panose="020B0504020202020204" pitchFamily="34" charset="77"/>
              </a:rPr>
              <a:t>If that her breath will mist or stain the stone,</a:t>
            </a:r>
          </a:p>
          <a:p>
            <a:pPr marL="0" indent="0">
              <a:buNone/>
            </a:pPr>
            <a:r>
              <a:rPr lang="en-US" sz="2200" dirty="0">
                <a:latin typeface="Avenir Next LT Pro" panose="020B0504020202020204" pitchFamily="34" charset="77"/>
              </a:rPr>
              <a:t>Why then she lives.</a:t>
            </a:r>
          </a:p>
          <a:p>
            <a:pPr marL="0" indent="0">
              <a:buNone/>
            </a:pPr>
            <a:r>
              <a:rPr lang="en-US" sz="2200" i="1" dirty="0">
                <a:latin typeface="Avenir Next LT Pro" panose="020B0504020202020204" pitchFamily="34" charset="77"/>
              </a:rPr>
              <a:t>Kent:</a:t>
            </a:r>
            <a:r>
              <a:rPr lang="en-US" sz="2200" dirty="0">
                <a:latin typeface="Avenir Next LT Pro" panose="020B0504020202020204" pitchFamily="34" charset="77"/>
              </a:rPr>
              <a:t>			Is this the promised end?</a:t>
            </a:r>
          </a:p>
          <a:p>
            <a:pPr marL="0" indent="0">
              <a:buNone/>
            </a:pPr>
            <a:r>
              <a:rPr lang="en-US" sz="2200" i="1" dirty="0">
                <a:latin typeface="Avenir Next LT Pro" panose="020B0504020202020204" pitchFamily="34" charset="77"/>
              </a:rPr>
              <a:t>Edgar:</a:t>
            </a:r>
            <a:r>
              <a:rPr lang="en-US" sz="2200" dirty="0">
                <a:latin typeface="Avenir Next LT Pro" panose="020B0504020202020204" pitchFamily="34" charset="77"/>
              </a:rPr>
              <a:t> Or image of that horror?</a:t>
            </a:r>
          </a:p>
          <a:p>
            <a:pPr marL="0" indent="0">
              <a:buNone/>
            </a:pPr>
            <a:r>
              <a:rPr lang="en-US" sz="2200" i="1" dirty="0">
                <a:latin typeface="Avenir Next LT Pro" panose="020B0504020202020204" pitchFamily="34" charset="77"/>
              </a:rPr>
              <a:t>Albany:</a:t>
            </a:r>
            <a:r>
              <a:rPr lang="en-US" sz="2200" dirty="0">
                <a:latin typeface="Avenir Next LT Pro" panose="020B0504020202020204" pitchFamily="34" charset="77"/>
              </a:rPr>
              <a:t>				Fall, and cease.</a:t>
            </a:r>
            <a:endParaRPr lang="en-US" sz="2200" i="1" dirty="0">
              <a:latin typeface="Avenir Next LT Pro" panose="020B0504020202020204" pitchFamily="34" charset="77"/>
            </a:endParaRPr>
          </a:p>
        </p:txBody>
      </p:sp>
    </p:spTree>
    <p:extLst>
      <p:ext uri="{BB962C8B-B14F-4D97-AF65-F5344CB8AC3E}">
        <p14:creationId xmlns:p14="http://schemas.microsoft.com/office/powerpoint/2010/main" val="1688201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4053-94AC-2485-DF83-983B71DBC7F2}"/>
              </a:ext>
            </a:extLst>
          </p:cNvPr>
          <p:cNvSpPr>
            <a:spLocks noGrp="1"/>
          </p:cNvSpPr>
          <p:nvPr>
            <p:ph type="title"/>
          </p:nvPr>
        </p:nvSpPr>
        <p:spPr/>
        <p:txBody>
          <a:bodyPr/>
          <a:lstStyle/>
          <a:p>
            <a:pPr algn="ctr"/>
            <a:r>
              <a:rPr lang="en-US" dirty="0">
                <a:latin typeface="Avenir Next LT Pro" panose="020B0504020202020204" pitchFamily="34" charset="77"/>
              </a:rPr>
              <a:t>Edgar’s closing words</a:t>
            </a:r>
          </a:p>
        </p:txBody>
      </p:sp>
      <p:sp>
        <p:nvSpPr>
          <p:cNvPr id="3" name="Content Placeholder 2">
            <a:extLst>
              <a:ext uri="{FF2B5EF4-FFF2-40B4-BE49-F238E27FC236}">
                <a16:creationId xmlns:a16="http://schemas.microsoft.com/office/drawing/2014/main" id="{46924B10-7F19-3C19-BD44-97AB4B22E57A}"/>
              </a:ext>
            </a:extLst>
          </p:cNvPr>
          <p:cNvSpPr>
            <a:spLocks noGrp="1"/>
          </p:cNvSpPr>
          <p:nvPr>
            <p:ph idx="1"/>
          </p:nvPr>
        </p:nvSpPr>
        <p:spPr/>
        <p:txBody>
          <a:bodyPr/>
          <a:lstStyle/>
          <a:p>
            <a:pPr marL="0" indent="0" algn="ctr">
              <a:buNone/>
            </a:pPr>
            <a:r>
              <a:rPr lang="en-US" dirty="0">
                <a:latin typeface="Avenir Next LT Pro" panose="020B0504020202020204" pitchFamily="34" charset="77"/>
              </a:rPr>
              <a:t>The weight of this sad time we must obey,</a:t>
            </a:r>
          </a:p>
          <a:p>
            <a:pPr marL="0" indent="0" algn="ctr">
              <a:buNone/>
            </a:pPr>
            <a:r>
              <a:rPr lang="en-US" dirty="0">
                <a:latin typeface="Avenir Next LT Pro" panose="020B0504020202020204" pitchFamily="34" charset="77"/>
              </a:rPr>
              <a:t>Speak what we feel, not what we ought to say.</a:t>
            </a:r>
          </a:p>
          <a:p>
            <a:pPr marL="0" indent="0" algn="ctr">
              <a:buNone/>
            </a:pPr>
            <a:endParaRPr lang="en-US" dirty="0">
              <a:latin typeface="Avenir Next LT Pro" panose="020B0504020202020204" pitchFamily="34" charset="77"/>
            </a:endParaRPr>
          </a:p>
          <a:p>
            <a:pPr marL="0" indent="0" algn="ctr">
              <a:buNone/>
            </a:pPr>
            <a:r>
              <a:rPr lang="en-US" dirty="0">
                <a:latin typeface="Avenir Next LT Pro" panose="020B0504020202020204" pitchFamily="34" charset="77"/>
              </a:rPr>
              <a:t>The oldest hath borne most; we that are young</a:t>
            </a:r>
          </a:p>
          <a:p>
            <a:pPr marL="0" indent="0" algn="ctr">
              <a:buNone/>
            </a:pPr>
            <a:r>
              <a:rPr lang="en-US" dirty="0">
                <a:latin typeface="Avenir Next LT Pro" panose="020B0504020202020204" pitchFamily="34" charset="77"/>
              </a:rPr>
              <a:t>Shall never see so much, nor live so long.</a:t>
            </a:r>
          </a:p>
        </p:txBody>
      </p:sp>
    </p:spTree>
    <p:extLst>
      <p:ext uri="{BB962C8B-B14F-4D97-AF65-F5344CB8AC3E}">
        <p14:creationId xmlns:p14="http://schemas.microsoft.com/office/powerpoint/2010/main" val="4179632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802F-4F6E-FD1B-88D8-A24CCEB9307D}"/>
              </a:ext>
            </a:extLst>
          </p:cNvPr>
          <p:cNvSpPr>
            <a:spLocks noGrp="1"/>
          </p:cNvSpPr>
          <p:nvPr>
            <p:ph type="title"/>
          </p:nvPr>
        </p:nvSpPr>
        <p:spPr/>
        <p:txBody>
          <a:bodyPr/>
          <a:lstStyle/>
          <a:p>
            <a:r>
              <a:rPr lang="en-US" dirty="0"/>
              <a:t>Perhaps include clips here</a:t>
            </a:r>
          </a:p>
        </p:txBody>
      </p:sp>
      <p:sp>
        <p:nvSpPr>
          <p:cNvPr id="3" name="Content Placeholder 2">
            <a:extLst>
              <a:ext uri="{FF2B5EF4-FFF2-40B4-BE49-F238E27FC236}">
                <a16:creationId xmlns:a16="http://schemas.microsoft.com/office/drawing/2014/main" id="{6B940A26-0863-1B37-C0C8-B2AE9174DB00}"/>
              </a:ext>
            </a:extLst>
          </p:cNvPr>
          <p:cNvSpPr>
            <a:spLocks noGrp="1"/>
          </p:cNvSpPr>
          <p:nvPr>
            <p:ph idx="1"/>
          </p:nvPr>
        </p:nvSpPr>
        <p:spPr/>
        <p:txBody>
          <a:bodyPr/>
          <a:lstStyle/>
          <a:p>
            <a:r>
              <a:rPr lang="en-US" dirty="0"/>
              <a:t>Opening scene / love-test</a:t>
            </a:r>
          </a:p>
          <a:p>
            <a:r>
              <a:rPr lang="en-US" dirty="0"/>
              <a:t>Lear bringing in Cordelia’s body</a:t>
            </a:r>
          </a:p>
        </p:txBody>
      </p:sp>
    </p:spTree>
    <p:extLst>
      <p:ext uri="{BB962C8B-B14F-4D97-AF65-F5344CB8AC3E}">
        <p14:creationId xmlns:p14="http://schemas.microsoft.com/office/powerpoint/2010/main" val="1433641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17420-356D-7B87-25ED-9A8F0CD10594}"/>
              </a:ext>
            </a:extLst>
          </p:cNvPr>
          <p:cNvSpPr>
            <a:spLocks noGrp="1"/>
          </p:cNvSpPr>
          <p:nvPr>
            <p:ph type="title"/>
          </p:nvPr>
        </p:nvSpPr>
        <p:spPr/>
        <p:txBody>
          <a:bodyPr/>
          <a:lstStyle/>
          <a:p>
            <a:pPr algn="ctr"/>
            <a:r>
              <a:rPr lang="en-US" dirty="0">
                <a:latin typeface="Avenir Next LT Pro" panose="020B0504020202020204" pitchFamily="34" charset="77"/>
              </a:rPr>
              <a:t>Shakespeare &amp; medicine</a:t>
            </a:r>
          </a:p>
        </p:txBody>
      </p:sp>
      <p:sp>
        <p:nvSpPr>
          <p:cNvPr id="4" name="Content Placeholder 3">
            <a:extLst>
              <a:ext uri="{FF2B5EF4-FFF2-40B4-BE49-F238E27FC236}">
                <a16:creationId xmlns:a16="http://schemas.microsoft.com/office/drawing/2014/main" id="{64399851-E145-5CB8-1205-200DF6F0AB37}"/>
              </a:ext>
            </a:extLst>
          </p:cNvPr>
          <p:cNvSpPr>
            <a:spLocks noGrp="1"/>
          </p:cNvSpPr>
          <p:nvPr>
            <p:ph sz="half" idx="1"/>
          </p:nvPr>
        </p:nvSpPr>
        <p:spPr>
          <a:xfrm>
            <a:off x="838200" y="1673225"/>
            <a:ext cx="5181600" cy="4351338"/>
          </a:xfrm>
        </p:spPr>
        <p:txBody>
          <a:bodyPr>
            <a:normAutofit fontScale="92500" lnSpcReduction="10000"/>
          </a:bodyPr>
          <a:lstStyle/>
          <a:p>
            <a:r>
              <a:rPr lang="en-US" dirty="0">
                <a:latin typeface="Avenir Next LT Pro" panose="020B0504020202020204" pitchFamily="34" charset="77"/>
              </a:rPr>
              <a:t>epilepsy</a:t>
            </a:r>
            <a:r>
              <a:rPr lang="en-US" baseline="30000" dirty="0">
                <a:latin typeface="Avenir Next LT Pro" panose="020B0504020202020204" pitchFamily="34" charset="77"/>
              </a:rPr>
              <a:t>1</a:t>
            </a:r>
          </a:p>
          <a:p>
            <a:pPr lvl="1"/>
            <a:r>
              <a:rPr lang="en-US" dirty="0">
                <a:latin typeface="Avenir Next LT Pro" panose="020B0504020202020204" pitchFamily="34" charset="77"/>
              </a:rPr>
              <a:t>“He fell down in the market-place, and </a:t>
            </a:r>
            <a:r>
              <a:rPr lang="en-US" dirty="0" err="1">
                <a:latin typeface="Avenir Next LT Pro" panose="020B0504020202020204" pitchFamily="34" charset="77"/>
              </a:rPr>
              <a:t>foam’d</a:t>
            </a:r>
            <a:r>
              <a:rPr lang="en-US" dirty="0">
                <a:latin typeface="Avenir Next LT Pro" panose="020B0504020202020204" pitchFamily="34" charset="77"/>
              </a:rPr>
              <a:t> at the mouth, and was speechless” (</a:t>
            </a:r>
            <a:r>
              <a:rPr lang="en-US" i="1" dirty="0">
                <a:latin typeface="Avenir Next LT Pro" panose="020B0504020202020204" pitchFamily="34" charset="77"/>
              </a:rPr>
              <a:t>Julius Caesar</a:t>
            </a:r>
            <a:r>
              <a:rPr lang="en-US" dirty="0">
                <a:latin typeface="Avenir Next LT Pro" panose="020B0504020202020204" pitchFamily="34" charset="77"/>
              </a:rPr>
              <a:t>)</a:t>
            </a:r>
          </a:p>
          <a:p>
            <a:pPr lvl="1"/>
            <a:r>
              <a:rPr lang="en-US" dirty="0">
                <a:latin typeface="Avenir Next LT Pro" panose="020B0504020202020204" pitchFamily="34" charset="77"/>
              </a:rPr>
              <a:t>“My lord [Iago] is </a:t>
            </a:r>
            <a:r>
              <a:rPr lang="en-US" dirty="0" err="1">
                <a:latin typeface="Avenir Next LT Pro" panose="020B0504020202020204" pitchFamily="34" charset="77"/>
              </a:rPr>
              <a:t>fall’n</a:t>
            </a:r>
            <a:r>
              <a:rPr lang="en-US" dirty="0">
                <a:latin typeface="Avenir Next LT Pro" panose="020B0504020202020204" pitchFamily="34" charset="77"/>
              </a:rPr>
              <a:t> into an epilepsy” (</a:t>
            </a:r>
            <a:r>
              <a:rPr lang="en-US" i="1" dirty="0">
                <a:latin typeface="Avenir Next LT Pro" panose="020B0504020202020204" pitchFamily="34" charset="77"/>
              </a:rPr>
              <a:t>Othello</a:t>
            </a:r>
            <a:r>
              <a:rPr lang="en-US" dirty="0">
                <a:latin typeface="Avenir Next LT Pro" panose="020B0504020202020204" pitchFamily="34" charset="77"/>
              </a:rPr>
              <a:t>)</a:t>
            </a:r>
          </a:p>
          <a:p>
            <a:pPr lvl="1"/>
            <a:r>
              <a:rPr lang="en-US" dirty="0">
                <a:latin typeface="Avenir Next LT Pro" panose="020B0504020202020204" pitchFamily="34" charset="77"/>
              </a:rPr>
              <a:t>“This fit is momentary; upon a thought he will be well again” (</a:t>
            </a:r>
            <a:r>
              <a:rPr lang="en-US" i="1" dirty="0">
                <a:latin typeface="Avenir Next LT Pro" panose="020B0504020202020204" pitchFamily="34" charset="77"/>
              </a:rPr>
              <a:t>Macbeth</a:t>
            </a:r>
            <a:r>
              <a:rPr lang="en-US" dirty="0">
                <a:latin typeface="Avenir Next LT Pro" panose="020B0504020202020204" pitchFamily="34" charset="77"/>
              </a:rPr>
              <a:t>)</a:t>
            </a:r>
          </a:p>
          <a:p>
            <a:r>
              <a:rPr lang="en-US" dirty="0">
                <a:latin typeface="Avenir Next LT Pro" panose="020B0504020202020204" pitchFamily="34" charset="77"/>
              </a:rPr>
              <a:t>sleep apnea</a:t>
            </a:r>
            <a:r>
              <a:rPr lang="en-US" baseline="30000" dirty="0">
                <a:latin typeface="Avenir Next LT Pro" panose="020B0504020202020204" pitchFamily="34" charset="77"/>
              </a:rPr>
              <a:t>1</a:t>
            </a:r>
          </a:p>
          <a:p>
            <a:pPr lvl="1"/>
            <a:r>
              <a:rPr lang="en-US" dirty="0">
                <a:latin typeface="Avenir Next LT Pro" panose="020B0504020202020204" pitchFamily="34" charset="77"/>
              </a:rPr>
              <a:t>“Falstaff! - fast asleep…and snorting like a horse. Hark, how hard he fetches breath” (</a:t>
            </a:r>
            <a:r>
              <a:rPr lang="en-US" i="1" dirty="0">
                <a:latin typeface="Avenir Next LT Pro" panose="020B0504020202020204" pitchFamily="34" charset="77"/>
              </a:rPr>
              <a:t>Henry IV</a:t>
            </a:r>
            <a:r>
              <a:rPr lang="en-US" dirty="0">
                <a:latin typeface="Avenir Next LT Pro" panose="020B0504020202020204" pitchFamily="34" charset="77"/>
              </a:rPr>
              <a:t>)</a:t>
            </a:r>
          </a:p>
        </p:txBody>
      </p:sp>
      <p:sp>
        <p:nvSpPr>
          <p:cNvPr id="5" name="Content Placeholder 4">
            <a:extLst>
              <a:ext uri="{FF2B5EF4-FFF2-40B4-BE49-F238E27FC236}">
                <a16:creationId xmlns:a16="http://schemas.microsoft.com/office/drawing/2014/main" id="{5A595B7D-2AA5-AA0F-380F-367B74F6AEE2}"/>
              </a:ext>
            </a:extLst>
          </p:cNvPr>
          <p:cNvSpPr>
            <a:spLocks noGrp="1"/>
          </p:cNvSpPr>
          <p:nvPr>
            <p:ph sz="half" idx="2"/>
          </p:nvPr>
        </p:nvSpPr>
        <p:spPr>
          <a:xfrm>
            <a:off x="6172200" y="1673224"/>
            <a:ext cx="5181600" cy="4803775"/>
          </a:xfrm>
        </p:spPr>
        <p:txBody>
          <a:bodyPr>
            <a:normAutofit fontScale="92500" lnSpcReduction="10000"/>
          </a:bodyPr>
          <a:lstStyle/>
          <a:p>
            <a:r>
              <a:rPr lang="en-US" dirty="0">
                <a:latin typeface="Avenir Next LT Pro" panose="020B0504020202020204" pitchFamily="34" charset="77"/>
              </a:rPr>
              <a:t>parkinsonism/tremor</a:t>
            </a:r>
            <a:r>
              <a:rPr lang="en-US" baseline="30000" dirty="0">
                <a:latin typeface="Avenir Next LT Pro" panose="020B0504020202020204" pitchFamily="34" charset="77"/>
              </a:rPr>
              <a:t>2</a:t>
            </a:r>
          </a:p>
          <a:p>
            <a:pPr lvl="1"/>
            <a:r>
              <a:rPr lang="en-US" dirty="0">
                <a:latin typeface="Avenir Next LT Pro" panose="020B0504020202020204" pitchFamily="34" charset="77"/>
              </a:rPr>
              <a:t>“this arm of mine, now prisoner to the palsy” (</a:t>
            </a:r>
            <a:r>
              <a:rPr lang="en-US" i="1" dirty="0">
                <a:latin typeface="Avenir Next LT Pro" panose="020B0504020202020204" pitchFamily="34" charset="77"/>
              </a:rPr>
              <a:t>Richard II</a:t>
            </a:r>
            <a:r>
              <a:rPr lang="en-US" dirty="0">
                <a:latin typeface="Avenir Next LT Pro" panose="020B0504020202020204" pitchFamily="34" charset="77"/>
              </a:rPr>
              <a:t>)</a:t>
            </a:r>
          </a:p>
          <a:p>
            <a:pPr lvl="1"/>
            <a:r>
              <a:rPr lang="en-US" dirty="0">
                <a:latin typeface="Avenir Next LT Pro" panose="020B0504020202020204" pitchFamily="34" charset="77"/>
              </a:rPr>
              <a:t>“Why dost thou quiver, man?” “The palsy, and not fear, provokes me.” (</a:t>
            </a:r>
            <a:r>
              <a:rPr lang="en-US" i="1" dirty="0">
                <a:latin typeface="Avenir Next LT Pro" panose="020B0504020202020204" pitchFamily="34" charset="77"/>
              </a:rPr>
              <a:t>Henry VI 2</a:t>
            </a:r>
            <a:r>
              <a:rPr lang="en-US" dirty="0">
                <a:latin typeface="Avenir Next LT Pro" panose="020B0504020202020204" pitchFamily="34" charset="77"/>
              </a:rPr>
              <a:t>)</a:t>
            </a:r>
          </a:p>
          <a:p>
            <a:r>
              <a:rPr lang="en-US" dirty="0">
                <a:latin typeface="Avenir Next LT Pro" panose="020B0504020202020204" pitchFamily="34" charset="77"/>
              </a:rPr>
              <a:t>syphilis</a:t>
            </a:r>
            <a:r>
              <a:rPr lang="en-US" baseline="30000" dirty="0">
                <a:latin typeface="Avenir Next LT Pro" panose="020B0504020202020204" pitchFamily="34" charset="77"/>
              </a:rPr>
              <a:t>3</a:t>
            </a:r>
          </a:p>
          <a:p>
            <a:pPr lvl="1"/>
            <a:r>
              <a:rPr lang="en-US" dirty="0">
                <a:latin typeface="Avenir Next LT Pro" panose="020B0504020202020204" pitchFamily="34" charset="77"/>
              </a:rPr>
              <a:t>“raw eyes” = syphilitic episcleritis, iritis or uveitis</a:t>
            </a:r>
          </a:p>
          <a:p>
            <a:pPr lvl="1"/>
            <a:r>
              <a:rPr lang="en-US" dirty="0">
                <a:latin typeface="Avenir Next LT Pro" panose="020B0504020202020204" pitchFamily="34" charset="77"/>
              </a:rPr>
              <a:t>“incurable bone-ache” = syphilitic periostitis</a:t>
            </a:r>
          </a:p>
          <a:p>
            <a:pPr lvl="1"/>
            <a:r>
              <a:rPr lang="en-US" dirty="0">
                <a:latin typeface="Avenir Next LT Pro" panose="020B0504020202020204" pitchFamily="34" charset="77"/>
              </a:rPr>
              <a:t>“limekilns in the palm” = </a:t>
            </a:r>
            <a:r>
              <a:rPr lang="en-US" dirty="0" err="1">
                <a:latin typeface="Avenir Next LT Pro" panose="020B0504020202020204" pitchFamily="34" charset="77"/>
              </a:rPr>
              <a:t>papulosquamous</a:t>
            </a:r>
            <a:r>
              <a:rPr lang="en-US" dirty="0">
                <a:latin typeface="Avenir Next LT Pro" panose="020B0504020202020204" pitchFamily="34" charset="77"/>
              </a:rPr>
              <a:t> palmar rash (</a:t>
            </a:r>
            <a:r>
              <a:rPr lang="en-US" i="1" dirty="0">
                <a:latin typeface="Avenir Next LT Pro" panose="020B0504020202020204" pitchFamily="34" charset="77"/>
              </a:rPr>
              <a:t>Troilus &amp; Cressida</a:t>
            </a:r>
            <a:r>
              <a:rPr lang="en-US" dirty="0">
                <a:latin typeface="Avenir Next LT Pro" panose="020B0504020202020204" pitchFamily="34" charset="77"/>
              </a:rPr>
              <a:t>)</a:t>
            </a:r>
          </a:p>
        </p:txBody>
      </p:sp>
      <p:sp>
        <p:nvSpPr>
          <p:cNvPr id="6" name="TextBox 5">
            <a:extLst>
              <a:ext uri="{FF2B5EF4-FFF2-40B4-BE49-F238E27FC236}">
                <a16:creationId xmlns:a16="http://schemas.microsoft.com/office/drawing/2014/main" id="{BC65EAD7-FDB0-C20D-25D8-BB0ADC99A8F5}"/>
              </a:ext>
            </a:extLst>
          </p:cNvPr>
          <p:cNvSpPr txBox="1"/>
          <p:nvPr/>
        </p:nvSpPr>
        <p:spPr>
          <a:xfrm>
            <a:off x="180269" y="6169709"/>
            <a:ext cx="5383397" cy="646331"/>
          </a:xfrm>
          <a:prstGeom prst="rect">
            <a:avLst/>
          </a:prstGeom>
          <a:noFill/>
        </p:spPr>
        <p:txBody>
          <a:bodyPr wrap="none" rtlCol="0">
            <a:spAutoFit/>
          </a:bodyPr>
          <a:lstStyle/>
          <a:p>
            <a:r>
              <a:rPr lang="en-US" sz="1200" baseline="30000" dirty="0">
                <a:latin typeface="Avenir Next LT Pro" panose="020B0504020202020204" pitchFamily="34" charset="77"/>
              </a:rPr>
              <a:t>1</a:t>
            </a:r>
            <a:r>
              <a:rPr lang="en-US" sz="1200" dirty="0">
                <a:latin typeface="Avenir Next LT Pro" panose="020B0504020202020204" pitchFamily="34" charset="77"/>
              </a:rPr>
              <a:t>Matthews B, </a:t>
            </a:r>
            <a:r>
              <a:rPr lang="en-US" sz="1200" i="1" dirty="0">
                <a:latin typeface="Avenir Next LT Pro" panose="020B0504020202020204" pitchFamily="34" charset="77"/>
              </a:rPr>
              <a:t>Frontiers Neurol </a:t>
            </a:r>
            <a:r>
              <a:rPr lang="en-US" sz="1200" i="1" dirty="0" err="1">
                <a:latin typeface="Avenir Next LT Pro" panose="020B0504020202020204" pitchFamily="34" charset="77"/>
              </a:rPr>
              <a:t>Neurosci</a:t>
            </a:r>
            <a:r>
              <a:rPr lang="en-US" sz="1200" i="1" dirty="0">
                <a:latin typeface="Avenir Next LT Pro" panose="020B0504020202020204" pitchFamily="34" charset="77"/>
              </a:rPr>
              <a:t> </a:t>
            </a:r>
            <a:r>
              <a:rPr lang="en-US" sz="1200" dirty="0">
                <a:latin typeface="Avenir Next LT Pro" panose="020B0504020202020204" pitchFamily="34" charset="77"/>
              </a:rPr>
              <a:t> 2010;27:216-226.</a:t>
            </a:r>
          </a:p>
          <a:p>
            <a:r>
              <a:rPr lang="en-US" sz="1200" baseline="30000" dirty="0">
                <a:latin typeface="Avenir Next LT Pro" panose="020B0504020202020204" pitchFamily="34" charset="77"/>
              </a:rPr>
              <a:t>2</a:t>
            </a:r>
            <a:r>
              <a:rPr lang="en-US" sz="1200" dirty="0">
                <a:latin typeface="Avenir Next LT Pro" panose="020B0504020202020204" pitchFamily="34" charset="77"/>
              </a:rPr>
              <a:t>Paciaroni M &amp; </a:t>
            </a:r>
            <a:r>
              <a:rPr lang="en-US" sz="1200" dirty="0" err="1">
                <a:latin typeface="Avenir Next LT Pro" panose="020B0504020202020204" pitchFamily="34" charset="77"/>
              </a:rPr>
              <a:t>Bogousslavsky</a:t>
            </a:r>
            <a:r>
              <a:rPr lang="en-US" sz="1200" dirty="0">
                <a:latin typeface="Avenir Next LT Pro" panose="020B0504020202020204" pitchFamily="34" charset="77"/>
              </a:rPr>
              <a:t> J, </a:t>
            </a:r>
            <a:r>
              <a:rPr lang="en-US" sz="1200" i="1" dirty="0">
                <a:latin typeface="Avenir Next LT Pro" panose="020B0504020202020204" pitchFamily="34" charset="77"/>
              </a:rPr>
              <a:t>Progress in Brain Research</a:t>
            </a:r>
            <a:r>
              <a:rPr lang="en-US" sz="1200" dirty="0">
                <a:latin typeface="Avenir Next LT Pro" panose="020B0504020202020204" pitchFamily="34" charset="77"/>
              </a:rPr>
              <a:t> 2013;206:3-18. </a:t>
            </a:r>
            <a:endParaRPr lang="en-US" sz="1200" baseline="30000" dirty="0">
              <a:latin typeface="Avenir Next LT Pro" panose="020B0504020202020204" pitchFamily="34" charset="77"/>
            </a:endParaRPr>
          </a:p>
          <a:p>
            <a:r>
              <a:rPr lang="en-US" sz="1200" baseline="30000" dirty="0">
                <a:latin typeface="Avenir Next LT Pro" panose="020B0504020202020204" pitchFamily="34" charset="77"/>
              </a:rPr>
              <a:t>3</a:t>
            </a:r>
            <a:r>
              <a:rPr lang="en-US" sz="1200" dirty="0">
                <a:latin typeface="Avenir Next LT Pro" panose="020B0504020202020204" pitchFamily="34" charset="77"/>
              </a:rPr>
              <a:t>Ross JR, </a:t>
            </a:r>
            <a:r>
              <a:rPr lang="en-US" sz="1200" i="1" dirty="0">
                <a:latin typeface="Avenir Next LT Pro" panose="020B0504020202020204" pitchFamily="34" charset="77"/>
              </a:rPr>
              <a:t>Clinical Infectious Diseases</a:t>
            </a:r>
            <a:r>
              <a:rPr lang="en-US" sz="1200" dirty="0">
                <a:latin typeface="Avenir Next LT Pro" panose="020B0504020202020204" pitchFamily="34" charset="77"/>
              </a:rPr>
              <a:t> 2005;40:399-404.</a:t>
            </a:r>
          </a:p>
        </p:txBody>
      </p:sp>
    </p:spTree>
    <p:extLst>
      <p:ext uri="{BB962C8B-B14F-4D97-AF65-F5344CB8AC3E}">
        <p14:creationId xmlns:p14="http://schemas.microsoft.com/office/powerpoint/2010/main" val="2362121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F6952-AD26-8604-9141-AA8F534F0337}"/>
              </a:ext>
            </a:extLst>
          </p:cNvPr>
          <p:cNvSpPr>
            <a:spLocks noGrp="1"/>
          </p:cNvSpPr>
          <p:nvPr>
            <p:ph type="title"/>
          </p:nvPr>
        </p:nvSpPr>
        <p:spPr>
          <a:xfrm>
            <a:off x="761800" y="762001"/>
            <a:ext cx="5334197" cy="1708242"/>
          </a:xfrm>
        </p:spPr>
        <p:txBody>
          <a:bodyPr anchor="ctr">
            <a:normAutofit/>
          </a:bodyPr>
          <a:lstStyle/>
          <a:p>
            <a:r>
              <a:rPr lang="en-US" sz="3700" dirty="0">
                <a:latin typeface="Avenir Next LT Pro" panose="020B0504020202020204" pitchFamily="34" charset="77"/>
              </a:rPr>
              <a:t>What can Shakespeare teach us about aging &amp; illness?</a:t>
            </a:r>
          </a:p>
        </p:txBody>
      </p:sp>
      <p:sp>
        <p:nvSpPr>
          <p:cNvPr id="3" name="Content Placeholder 2">
            <a:extLst>
              <a:ext uri="{FF2B5EF4-FFF2-40B4-BE49-F238E27FC236}">
                <a16:creationId xmlns:a16="http://schemas.microsoft.com/office/drawing/2014/main" id="{2E38D71D-1299-A8B1-5CCF-CF83CFDB1648}"/>
              </a:ext>
            </a:extLst>
          </p:cNvPr>
          <p:cNvSpPr>
            <a:spLocks noGrp="1"/>
          </p:cNvSpPr>
          <p:nvPr>
            <p:ph idx="1"/>
          </p:nvPr>
        </p:nvSpPr>
        <p:spPr>
          <a:xfrm>
            <a:off x="761800" y="2470244"/>
            <a:ext cx="5334197" cy="3769835"/>
          </a:xfrm>
        </p:spPr>
        <p:txBody>
          <a:bodyPr anchor="ctr">
            <a:normAutofit/>
          </a:bodyPr>
          <a:lstStyle/>
          <a:p>
            <a:r>
              <a:rPr lang="en-US" sz="2000" dirty="0">
                <a:latin typeface="Avenir Next LT Pro" panose="020B0504020202020204" pitchFamily="34" charset="77"/>
              </a:rPr>
              <a:t>Brief introduction to Shakespeare and his time</a:t>
            </a:r>
          </a:p>
          <a:p>
            <a:r>
              <a:rPr lang="en-US" sz="2000" dirty="0">
                <a:latin typeface="Avenir Next LT Pro" panose="020B0504020202020204" pitchFamily="34" charset="77"/>
              </a:rPr>
              <a:t>The story of </a:t>
            </a:r>
            <a:r>
              <a:rPr lang="en-US" sz="2000" i="1" dirty="0">
                <a:latin typeface="Avenir Next LT Pro" panose="020B0504020202020204" pitchFamily="34" charset="77"/>
              </a:rPr>
              <a:t>King Lear</a:t>
            </a:r>
          </a:p>
          <a:p>
            <a:r>
              <a:rPr lang="en-US" sz="2000" dirty="0">
                <a:latin typeface="Avenir Next LT Pro" panose="020B0504020202020204" pitchFamily="34" charset="77"/>
              </a:rPr>
              <a:t>Feigned and actual madness in </a:t>
            </a:r>
            <a:r>
              <a:rPr lang="en-US" sz="2000" i="1" dirty="0">
                <a:latin typeface="Avenir Next LT Pro" panose="020B0504020202020204" pitchFamily="34" charset="77"/>
              </a:rPr>
              <a:t>King Lear</a:t>
            </a:r>
            <a:endParaRPr lang="en-US" sz="2000" dirty="0">
              <a:latin typeface="Avenir Next LT Pro" panose="020B0504020202020204" pitchFamily="34" charset="77"/>
            </a:endParaRPr>
          </a:p>
          <a:p>
            <a:r>
              <a:rPr lang="en-US" sz="2000" dirty="0">
                <a:latin typeface="Avenir Next LT Pro" panose="020B0504020202020204" pitchFamily="34" charset="77"/>
              </a:rPr>
              <a:t>Lear as a case of dementia with Lewy bodies</a:t>
            </a:r>
          </a:p>
          <a:p>
            <a:r>
              <a:rPr lang="en-US" sz="2000" dirty="0">
                <a:latin typeface="Avenir Next LT Pro" panose="020B0504020202020204" pitchFamily="34" charset="77"/>
              </a:rPr>
              <a:t>Studying the humanities as a way of understanding aging and mental illness</a:t>
            </a:r>
          </a:p>
        </p:txBody>
      </p:sp>
      <p:pic>
        <p:nvPicPr>
          <p:cNvPr id="4" name="Picture 3">
            <a:extLst>
              <a:ext uri="{FF2B5EF4-FFF2-40B4-BE49-F238E27FC236}">
                <a16:creationId xmlns:a16="http://schemas.microsoft.com/office/drawing/2014/main" id="{3B87DEAC-B13B-8E05-7321-0AC01A29A0A2}"/>
              </a:ext>
            </a:extLst>
          </p:cNvPr>
          <p:cNvPicPr>
            <a:picLocks noChangeAspect="1"/>
          </p:cNvPicPr>
          <p:nvPr/>
        </p:nvPicPr>
        <p:blipFill rotWithShape="1">
          <a:blip r:embed="rId3"/>
          <a:srcRect r="4420"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5" name="TextBox 4">
            <a:extLst>
              <a:ext uri="{FF2B5EF4-FFF2-40B4-BE49-F238E27FC236}">
                <a16:creationId xmlns:a16="http://schemas.microsoft.com/office/drawing/2014/main" id="{9DEBF870-9FBA-7626-39EF-087F02B0AC40}"/>
              </a:ext>
            </a:extLst>
          </p:cNvPr>
          <p:cNvSpPr txBox="1"/>
          <p:nvPr/>
        </p:nvSpPr>
        <p:spPr>
          <a:xfrm>
            <a:off x="3244819" y="6442502"/>
            <a:ext cx="3612977" cy="276999"/>
          </a:xfrm>
          <a:prstGeom prst="rect">
            <a:avLst/>
          </a:prstGeom>
          <a:noFill/>
        </p:spPr>
        <p:txBody>
          <a:bodyPr wrap="none" rtlCol="0">
            <a:spAutoFit/>
          </a:bodyPr>
          <a:lstStyle/>
          <a:p>
            <a:pPr algn="r"/>
            <a:r>
              <a:rPr lang="en-US" sz="1200" dirty="0">
                <a:latin typeface="Avenir Next LT Pro" panose="020B0504020202020204" pitchFamily="34" charset="77"/>
              </a:rPr>
              <a:t>Cordelia and Lear, about to taken away to prison.</a:t>
            </a:r>
          </a:p>
        </p:txBody>
      </p:sp>
    </p:spTree>
    <p:extLst>
      <p:ext uri="{BB962C8B-B14F-4D97-AF65-F5344CB8AC3E}">
        <p14:creationId xmlns:p14="http://schemas.microsoft.com/office/powerpoint/2010/main" val="1159968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FB5BBA-2848-D49A-EBD4-1C398F2D56CB}"/>
              </a:ext>
            </a:extLst>
          </p:cNvPr>
          <p:cNvSpPr>
            <a:spLocks noGrp="1"/>
          </p:cNvSpPr>
          <p:nvPr>
            <p:ph type="title"/>
          </p:nvPr>
        </p:nvSpPr>
        <p:spPr>
          <a:xfrm>
            <a:off x="718825" y="554985"/>
            <a:ext cx="3429000" cy="934756"/>
          </a:xfrm>
        </p:spPr>
        <p:txBody>
          <a:bodyPr vert="horz" lIns="91440" tIns="45720" rIns="91440" bIns="45720" rtlCol="0" anchor="b">
            <a:normAutofit/>
          </a:bodyPr>
          <a:lstStyle/>
          <a:p>
            <a:r>
              <a:rPr lang="en-US" kern="1200" dirty="0">
                <a:solidFill>
                  <a:schemeClr val="tx1"/>
                </a:solidFill>
                <a:latin typeface="Avenir Next LT Pro" panose="020B0504020202020204" pitchFamily="34" charset="77"/>
              </a:rPr>
              <a:t>Bedlam</a:t>
            </a:r>
          </a:p>
        </p:txBody>
      </p:sp>
      <p:sp>
        <p:nvSpPr>
          <p:cNvPr id="17" name="sketch line" hidden="1">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rgbClr val="7030A0"/>
          </a:solidFill>
          <a:ln w="38100" cap="rnd">
            <a:solidFill>
              <a:srgbClr val="7030A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1243422-74D4-1CD8-D466-2C7A08BC098E}"/>
              </a:ext>
            </a:extLst>
          </p:cNvPr>
          <p:cNvSpPr>
            <a:spLocks noGrp="1"/>
          </p:cNvSpPr>
          <p:nvPr>
            <p:ph sz="half" idx="2"/>
          </p:nvPr>
        </p:nvSpPr>
        <p:spPr>
          <a:xfrm>
            <a:off x="633984" y="1627583"/>
            <a:ext cx="3429000" cy="3410712"/>
          </a:xfrm>
        </p:spPr>
        <p:txBody>
          <a:bodyPr vert="horz" lIns="91440" tIns="45720" rIns="91440" bIns="45720" rtlCol="0" anchor="t">
            <a:noAutofit/>
          </a:bodyPr>
          <a:lstStyle/>
          <a:p>
            <a:r>
              <a:rPr lang="en-US" sz="2200" dirty="0">
                <a:latin typeface="Avenir Next LT Pro" panose="020B0504020202020204" pitchFamily="34" charset="77"/>
              </a:rPr>
              <a:t>St. Mary of Bethlehem was founded in 1247, originally intended for the poor and unhoused suffering from any ailment </a:t>
            </a:r>
          </a:p>
          <a:p>
            <a:r>
              <a:rPr lang="en-US" sz="2200" dirty="0">
                <a:latin typeface="Avenir Next LT Pro" panose="020B0504020202020204" pitchFamily="34" charset="77"/>
              </a:rPr>
              <a:t>the mentally ill (“distracted persons”) started being admitted in 1377</a:t>
            </a:r>
          </a:p>
          <a:p>
            <a:r>
              <a:rPr lang="en-US" sz="2200" dirty="0">
                <a:latin typeface="Avenir Next LT Pro" panose="020B0504020202020204" pitchFamily="34" charset="77"/>
              </a:rPr>
              <a:t>“Bedlam beggars” either had been at Bedlam or feigned mental illness</a:t>
            </a:r>
          </a:p>
        </p:txBody>
      </p:sp>
      <p:pic>
        <p:nvPicPr>
          <p:cNvPr id="10" name="Content Placeholder 9">
            <a:extLst>
              <a:ext uri="{FF2B5EF4-FFF2-40B4-BE49-F238E27FC236}">
                <a16:creationId xmlns:a16="http://schemas.microsoft.com/office/drawing/2014/main" id="{E65E26EA-D124-DE0F-35F8-5EBEF62CC8E1}"/>
              </a:ext>
            </a:extLst>
          </p:cNvPr>
          <p:cNvPicPr>
            <a:picLocks noGrp="1" noChangeAspect="1"/>
          </p:cNvPicPr>
          <p:nvPr>
            <p:ph sz="half" idx="1"/>
          </p:nvPr>
        </p:nvPicPr>
        <p:blipFill>
          <a:blip r:embed="rId3"/>
          <a:stretch>
            <a:fillRect/>
          </a:stretch>
        </p:blipFill>
        <p:spPr>
          <a:xfrm>
            <a:off x="4654296" y="762438"/>
            <a:ext cx="6903720" cy="5333123"/>
          </a:xfrm>
          <a:prstGeom prst="rect">
            <a:avLst/>
          </a:prstGeom>
        </p:spPr>
      </p:pic>
      <p:sp>
        <p:nvSpPr>
          <p:cNvPr id="11" name="TextBox 10">
            <a:extLst>
              <a:ext uri="{FF2B5EF4-FFF2-40B4-BE49-F238E27FC236}">
                <a16:creationId xmlns:a16="http://schemas.microsoft.com/office/drawing/2014/main" id="{3D2B0E12-6919-5982-A890-05A169A2CB66}"/>
              </a:ext>
            </a:extLst>
          </p:cNvPr>
          <p:cNvSpPr txBox="1"/>
          <p:nvPr/>
        </p:nvSpPr>
        <p:spPr>
          <a:xfrm>
            <a:off x="116769" y="6528036"/>
            <a:ext cx="3650166" cy="276999"/>
          </a:xfrm>
          <a:prstGeom prst="rect">
            <a:avLst/>
          </a:prstGeom>
          <a:noFill/>
        </p:spPr>
        <p:txBody>
          <a:bodyPr wrap="none" rtlCol="0">
            <a:spAutoFit/>
          </a:bodyPr>
          <a:lstStyle/>
          <a:p>
            <a:r>
              <a:rPr lang="en-US" sz="1200" dirty="0">
                <a:latin typeface="Avenir Next LT Pro" panose="020B0504020202020204" pitchFamily="34" charset="77"/>
              </a:rPr>
              <a:t>Mason D, </a:t>
            </a:r>
            <a:r>
              <a:rPr lang="en-US" sz="1200" i="1" dirty="0">
                <a:latin typeface="Avenir Next LT Pro" panose="020B0504020202020204" pitchFamily="34" charset="77"/>
              </a:rPr>
              <a:t>Am J Psychiatry</a:t>
            </a:r>
            <a:r>
              <a:rPr lang="en-US" sz="1200" dirty="0">
                <a:latin typeface="Avenir Next LT Pro" panose="020B0504020202020204" pitchFamily="34" charset="77"/>
              </a:rPr>
              <a:t> 2014; 171</a:t>
            </a:r>
            <a:r>
              <a:rPr lang="en-US" sz="1200" dirty="0">
                <a:latin typeface="Avenir Next LT Pro" panose="020B0504020202020204" pitchFamily="34" charset="77"/>
                <a:sym typeface="Wingdings" pitchFamily="2" charset="2"/>
              </a:rPr>
              <a:t>(12):1257-58.</a:t>
            </a:r>
            <a:endParaRPr lang="en-US" sz="1200" dirty="0">
              <a:latin typeface="Avenir Next LT Pro" panose="020B0504020202020204" pitchFamily="34" charset="77"/>
            </a:endParaRPr>
          </a:p>
        </p:txBody>
      </p:sp>
      <p:sp>
        <p:nvSpPr>
          <p:cNvPr id="14" name="TextBox 13">
            <a:extLst>
              <a:ext uri="{FF2B5EF4-FFF2-40B4-BE49-F238E27FC236}">
                <a16:creationId xmlns:a16="http://schemas.microsoft.com/office/drawing/2014/main" id="{BC3EDBDB-A4A9-B9A1-BCA7-CA19292CD940}"/>
              </a:ext>
            </a:extLst>
          </p:cNvPr>
          <p:cNvSpPr txBox="1"/>
          <p:nvPr/>
        </p:nvSpPr>
        <p:spPr>
          <a:xfrm>
            <a:off x="5335571" y="6249668"/>
            <a:ext cx="6065891" cy="369332"/>
          </a:xfrm>
          <a:prstGeom prst="rect">
            <a:avLst/>
          </a:prstGeom>
          <a:noFill/>
        </p:spPr>
        <p:txBody>
          <a:bodyPr wrap="none" rtlCol="0">
            <a:spAutoFit/>
          </a:bodyPr>
          <a:lstStyle/>
          <a:p>
            <a:r>
              <a:rPr lang="en-US" sz="1800" dirty="0">
                <a:effectLst/>
                <a:latin typeface="Avenir Next LT Pro" panose="020B0504020202020204" pitchFamily="34" charset="77"/>
              </a:rPr>
              <a:t>17th-century broadside, featuring a malingering beggar</a:t>
            </a:r>
            <a:endParaRPr lang="en-US" dirty="0">
              <a:latin typeface="Avenir Next LT Pro" panose="020B0504020202020204" pitchFamily="34" charset="77"/>
            </a:endParaRPr>
          </a:p>
        </p:txBody>
      </p:sp>
    </p:spTree>
    <p:extLst>
      <p:ext uri="{BB962C8B-B14F-4D97-AF65-F5344CB8AC3E}">
        <p14:creationId xmlns:p14="http://schemas.microsoft.com/office/powerpoint/2010/main" val="3978730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53DFC-7CA4-33C7-7E17-40BFF154C918}"/>
              </a:ext>
            </a:extLst>
          </p:cNvPr>
          <p:cNvSpPr>
            <a:spLocks noGrp="1"/>
          </p:cNvSpPr>
          <p:nvPr>
            <p:ph type="title"/>
          </p:nvPr>
        </p:nvSpPr>
        <p:spPr/>
        <p:txBody>
          <a:bodyPr/>
          <a:lstStyle/>
          <a:p>
            <a:pPr algn="ctr"/>
            <a:r>
              <a:rPr lang="en-US" dirty="0">
                <a:latin typeface="Avenir Next LT Pro" panose="020B0504020202020204" pitchFamily="34" charset="77"/>
              </a:rPr>
              <a:t>The feigned madness of Poor Tom</a:t>
            </a:r>
          </a:p>
        </p:txBody>
      </p:sp>
      <p:sp>
        <p:nvSpPr>
          <p:cNvPr id="4" name="Content Placeholder 3">
            <a:extLst>
              <a:ext uri="{FF2B5EF4-FFF2-40B4-BE49-F238E27FC236}">
                <a16:creationId xmlns:a16="http://schemas.microsoft.com/office/drawing/2014/main" id="{D032E594-8520-C36F-7AEB-16A51A957337}"/>
              </a:ext>
            </a:extLst>
          </p:cNvPr>
          <p:cNvSpPr>
            <a:spLocks noGrp="1"/>
          </p:cNvSpPr>
          <p:nvPr>
            <p:ph sz="half" idx="1"/>
          </p:nvPr>
        </p:nvSpPr>
        <p:spPr>
          <a:xfrm>
            <a:off x="838200" y="1681260"/>
            <a:ext cx="5181600" cy="4788817"/>
          </a:xfrm>
        </p:spPr>
        <p:txBody>
          <a:bodyPr>
            <a:normAutofit lnSpcReduction="10000"/>
          </a:bodyPr>
          <a:lstStyle/>
          <a:p>
            <a:pPr marL="0" indent="0">
              <a:buNone/>
            </a:pPr>
            <a:r>
              <a:rPr lang="en-US" sz="2000" dirty="0">
                <a:latin typeface="Avenir Next LT Pro" panose="020B0504020202020204" pitchFamily="34" charset="77"/>
              </a:rPr>
              <a:t>	My face I’ll grime with filth,</a:t>
            </a:r>
          </a:p>
          <a:p>
            <a:pPr marL="0" indent="0">
              <a:buNone/>
            </a:pPr>
            <a:r>
              <a:rPr lang="en-US" sz="2000" dirty="0">
                <a:latin typeface="Avenir Next LT Pro" panose="020B0504020202020204" pitchFamily="34" charset="77"/>
              </a:rPr>
              <a:t>Blanket my loins, elf* all my hair in knots</a:t>
            </a:r>
          </a:p>
          <a:p>
            <a:pPr marL="0" indent="0">
              <a:buNone/>
            </a:pPr>
            <a:r>
              <a:rPr lang="en-US" sz="2000" dirty="0">
                <a:latin typeface="Avenir Next LT Pro" panose="020B0504020202020204" pitchFamily="34" charset="77"/>
              </a:rPr>
              <a:t>And with presented nakedness outface</a:t>
            </a:r>
          </a:p>
          <a:p>
            <a:pPr marL="0" indent="0">
              <a:buNone/>
            </a:pPr>
            <a:r>
              <a:rPr lang="en-US" sz="2000" dirty="0">
                <a:latin typeface="Avenir Next LT Pro" panose="020B0504020202020204" pitchFamily="34" charset="77"/>
              </a:rPr>
              <a:t>The winds and persecutions of the sky.</a:t>
            </a:r>
          </a:p>
          <a:p>
            <a:pPr marL="0" indent="0">
              <a:buNone/>
            </a:pPr>
            <a:r>
              <a:rPr lang="en-US" sz="2000" dirty="0">
                <a:latin typeface="Avenir Next LT Pro" panose="020B0504020202020204" pitchFamily="34" charset="77"/>
              </a:rPr>
              <a:t>The country gives me proof and precedent</a:t>
            </a:r>
          </a:p>
          <a:p>
            <a:pPr marL="0" indent="0">
              <a:buNone/>
            </a:pPr>
            <a:r>
              <a:rPr lang="en-US" sz="2000" dirty="0">
                <a:latin typeface="Avenir Next LT Pro" panose="020B0504020202020204" pitchFamily="34" charset="77"/>
              </a:rPr>
              <a:t>Of Bedlam beggars, who, with roaring voices,</a:t>
            </a:r>
          </a:p>
          <a:p>
            <a:pPr marL="0" indent="0">
              <a:buNone/>
            </a:pPr>
            <a:r>
              <a:rPr lang="en-US" sz="2000" dirty="0">
                <a:latin typeface="Avenir Next LT Pro" panose="020B0504020202020204" pitchFamily="34" charset="77"/>
              </a:rPr>
              <a:t>Strike in their numbed and mortified bare arms</a:t>
            </a:r>
          </a:p>
          <a:p>
            <a:pPr marL="0" indent="0">
              <a:buNone/>
            </a:pPr>
            <a:r>
              <a:rPr lang="en-US" sz="2000" dirty="0">
                <a:latin typeface="Avenir Next LT Pro" panose="020B0504020202020204" pitchFamily="34" charset="77"/>
              </a:rPr>
              <a:t>Pins, wooden pricks, nails, sprigs of rosemary … [and]</a:t>
            </a:r>
          </a:p>
          <a:p>
            <a:pPr marL="0" indent="0">
              <a:buNone/>
            </a:pPr>
            <a:r>
              <a:rPr lang="en-US" sz="2000" dirty="0">
                <a:latin typeface="Avenir Next LT Pro" panose="020B0504020202020204" pitchFamily="34" charset="77"/>
              </a:rPr>
              <a:t>Sometime with lunatic bans*, sometimes with prayers,</a:t>
            </a:r>
          </a:p>
          <a:p>
            <a:pPr marL="0" indent="0">
              <a:buNone/>
            </a:pPr>
            <a:r>
              <a:rPr lang="en-US" sz="2000" dirty="0">
                <a:latin typeface="Avenir Next LT Pro" panose="020B0504020202020204" pitchFamily="34" charset="77"/>
              </a:rPr>
              <a:t>Enforce their charity.</a:t>
            </a:r>
          </a:p>
        </p:txBody>
      </p:sp>
      <p:sp>
        <p:nvSpPr>
          <p:cNvPr id="5" name="Content Placeholder 4">
            <a:extLst>
              <a:ext uri="{FF2B5EF4-FFF2-40B4-BE49-F238E27FC236}">
                <a16:creationId xmlns:a16="http://schemas.microsoft.com/office/drawing/2014/main" id="{7CB5FE7A-BBD0-7992-2B23-C9A41BB7F2FC}"/>
              </a:ext>
            </a:extLst>
          </p:cNvPr>
          <p:cNvSpPr>
            <a:spLocks noGrp="1"/>
          </p:cNvSpPr>
          <p:nvPr>
            <p:ph sz="half" idx="2"/>
          </p:nvPr>
        </p:nvSpPr>
        <p:spPr>
          <a:xfrm>
            <a:off x="6172200" y="1681260"/>
            <a:ext cx="5181600" cy="4640395"/>
          </a:xfrm>
        </p:spPr>
        <p:txBody>
          <a:bodyPr>
            <a:normAutofit lnSpcReduction="10000"/>
          </a:bodyPr>
          <a:lstStyle/>
          <a:p>
            <a:pPr marL="0" indent="0">
              <a:lnSpc>
                <a:spcPct val="110000"/>
              </a:lnSpc>
              <a:buNone/>
            </a:pPr>
            <a:r>
              <a:rPr lang="en-US" sz="2000" dirty="0">
                <a:latin typeface="Avenir Next LT Pro" panose="020B0504020202020204" pitchFamily="34" charset="77"/>
              </a:rPr>
              <a:t>Who gives anything to Poor Tom? Whom the found fiend hath led through fire and through flame … that hath laid knives under his pillow and halters in his pew; set ratsbane by his porridge** … bless thee from whirlwinds, star-blasting and taking.**</a:t>
            </a:r>
          </a:p>
          <a:p>
            <a:pPr marL="0" indent="0">
              <a:lnSpc>
                <a:spcPct val="110000"/>
              </a:lnSpc>
              <a:buNone/>
            </a:pPr>
            <a:endParaRPr lang="en-US" sz="2000" dirty="0">
              <a:latin typeface="Avenir Next LT Pro" panose="020B0504020202020204" pitchFamily="34" charset="77"/>
            </a:endParaRPr>
          </a:p>
          <a:p>
            <a:pPr marL="0" indent="0">
              <a:lnSpc>
                <a:spcPct val="110000"/>
              </a:lnSpc>
              <a:buNone/>
            </a:pPr>
            <a:r>
              <a:rPr lang="en-US" sz="2000" i="1" dirty="0">
                <a:latin typeface="Avenir Next LT Pro" panose="020B0504020202020204" pitchFamily="34" charset="77"/>
              </a:rPr>
              <a:t>Lear: </a:t>
            </a:r>
            <a:r>
              <a:rPr lang="en-US" sz="2000" dirty="0">
                <a:latin typeface="Avenir Next LT Pro" panose="020B0504020202020204" pitchFamily="34" charset="77"/>
              </a:rPr>
              <a:t>What hast thou been?</a:t>
            </a:r>
            <a:endParaRPr lang="en-US" sz="2000" i="1" dirty="0">
              <a:latin typeface="Avenir Next LT Pro" panose="020B0504020202020204" pitchFamily="34" charset="77"/>
            </a:endParaRPr>
          </a:p>
          <a:p>
            <a:pPr marL="0" indent="0">
              <a:lnSpc>
                <a:spcPct val="110000"/>
              </a:lnSpc>
              <a:buNone/>
            </a:pPr>
            <a:r>
              <a:rPr lang="en-US" sz="2000" i="1" dirty="0">
                <a:latin typeface="Avenir Next LT Pro" panose="020B0504020202020204" pitchFamily="34" charset="77"/>
              </a:rPr>
              <a:t>Edgar: </a:t>
            </a:r>
            <a:r>
              <a:rPr lang="en-US" sz="2000" dirty="0">
                <a:latin typeface="Avenir Next LT Pro" panose="020B0504020202020204" pitchFamily="34" charset="77"/>
              </a:rPr>
              <a:t>… [I] served the lust of my mistress’ heart and did the act of darkness with her, swore as </a:t>
            </a:r>
            <a:r>
              <a:rPr lang="en-US" sz="2000">
                <a:latin typeface="Avenir Next LT Pro" panose="020B0504020202020204" pitchFamily="34" charset="77"/>
              </a:rPr>
              <a:t>many oaths </a:t>
            </a:r>
            <a:r>
              <a:rPr lang="en-US" sz="2000" dirty="0">
                <a:latin typeface="Avenir Next LT Pro" panose="020B0504020202020204" pitchFamily="34" charset="77"/>
              </a:rPr>
              <a:t>as I </a:t>
            </a:r>
            <a:r>
              <a:rPr lang="en-US" sz="2000" dirty="0" err="1">
                <a:latin typeface="Avenir Next LT Pro" panose="020B0504020202020204" pitchFamily="34" charset="77"/>
              </a:rPr>
              <a:t>spake</a:t>
            </a:r>
            <a:r>
              <a:rPr lang="en-US" sz="2000" dirty="0">
                <a:latin typeface="Avenir Next LT Pro" panose="020B0504020202020204" pitchFamily="34" charset="77"/>
              </a:rPr>
              <a:t> words … Wine love I deeply, dice dearly …</a:t>
            </a:r>
          </a:p>
        </p:txBody>
      </p:sp>
      <p:sp>
        <p:nvSpPr>
          <p:cNvPr id="6" name="TextBox 5">
            <a:extLst>
              <a:ext uri="{FF2B5EF4-FFF2-40B4-BE49-F238E27FC236}">
                <a16:creationId xmlns:a16="http://schemas.microsoft.com/office/drawing/2014/main" id="{1285BAF3-DC95-C486-E924-5D9F2F1D3CB2}"/>
              </a:ext>
            </a:extLst>
          </p:cNvPr>
          <p:cNvSpPr txBox="1"/>
          <p:nvPr/>
        </p:nvSpPr>
        <p:spPr>
          <a:xfrm>
            <a:off x="75414" y="6569381"/>
            <a:ext cx="2156360" cy="276999"/>
          </a:xfrm>
          <a:prstGeom prst="rect">
            <a:avLst/>
          </a:prstGeom>
          <a:noFill/>
        </p:spPr>
        <p:txBody>
          <a:bodyPr wrap="none" rtlCol="0">
            <a:spAutoFit/>
          </a:bodyPr>
          <a:lstStyle/>
          <a:p>
            <a:r>
              <a:rPr lang="en-US" sz="1200" dirty="0">
                <a:latin typeface="Avenir Next LT Pro" panose="020B0504020202020204" pitchFamily="34" charset="77"/>
              </a:rPr>
              <a:t>* elf = tangle, bans = curses </a:t>
            </a:r>
          </a:p>
        </p:txBody>
      </p:sp>
      <p:sp>
        <p:nvSpPr>
          <p:cNvPr id="7" name="TextBox 6">
            <a:extLst>
              <a:ext uri="{FF2B5EF4-FFF2-40B4-BE49-F238E27FC236}">
                <a16:creationId xmlns:a16="http://schemas.microsoft.com/office/drawing/2014/main" id="{CAAB62EE-12AB-4F73-2520-2CD7CB70CE3E}"/>
              </a:ext>
            </a:extLst>
          </p:cNvPr>
          <p:cNvSpPr txBox="1"/>
          <p:nvPr/>
        </p:nvSpPr>
        <p:spPr>
          <a:xfrm>
            <a:off x="6172200" y="6170231"/>
            <a:ext cx="5907708" cy="646331"/>
          </a:xfrm>
          <a:prstGeom prst="rect">
            <a:avLst/>
          </a:prstGeom>
          <a:noFill/>
        </p:spPr>
        <p:txBody>
          <a:bodyPr wrap="none" rtlCol="0">
            <a:spAutoFit/>
          </a:bodyPr>
          <a:lstStyle/>
          <a:p>
            <a:r>
              <a:rPr lang="en-US" sz="1200" dirty="0">
                <a:latin typeface="Avenir Next LT Pro" panose="020B0504020202020204" pitchFamily="34" charset="77"/>
              </a:rPr>
              <a:t>** The Devil encourages suicide via knives, halters (ropes for hanging) or ratsbane</a:t>
            </a:r>
          </a:p>
          <a:p>
            <a:r>
              <a:rPr lang="en-US" sz="1200" dirty="0">
                <a:latin typeface="Avenir Next LT Pro" panose="020B0504020202020204" pitchFamily="34" charset="77"/>
              </a:rPr>
              <a:t>(poison). Tom invokes meteorological (whirlwinds), celestial (star-blasting), and </a:t>
            </a:r>
          </a:p>
          <a:p>
            <a:r>
              <a:rPr lang="en-US" sz="1200" dirty="0">
                <a:latin typeface="Avenir Next LT Pro" panose="020B0504020202020204" pitchFamily="34" charset="77"/>
              </a:rPr>
              <a:t>infectious (taken [by disease]) causes of illness.</a:t>
            </a:r>
          </a:p>
        </p:txBody>
      </p:sp>
      <p:sp>
        <p:nvSpPr>
          <p:cNvPr id="3" name="sketchy line">
            <a:extLst>
              <a:ext uri="{FF2B5EF4-FFF2-40B4-BE49-F238E27FC236}">
                <a16:creationId xmlns:a16="http://schemas.microsoft.com/office/drawing/2014/main" id="{C47B355D-1123-673D-9F06-B3067C170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880180" y="392131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7030A0"/>
          </a:solidFill>
          <a:ln w="44450" cap="rnd">
            <a:solidFill>
              <a:srgbClr val="9437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Tree>
    <p:extLst>
      <p:ext uri="{BB962C8B-B14F-4D97-AF65-F5344CB8AC3E}">
        <p14:creationId xmlns:p14="http://schemas.microsoft.com/office/powerpoint/2010/main" val="62289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46CE40-623F-F0BA-BB46-004C60746F98}"/>
              </a:ext>
            </a:extLst>
          </p:cNvPr>
          <p:cNvSpPr>
            <a:spLocks noGrp="1"/>
          </p:cNvSpPr>
          <p:nvPr>
            <p:ph type="title"/>
          </p:nvPr>
        </p:nvSpPr>
        <p:spPr>
          <a:xfrm>
            <a:off x="4761556" y="138029"/>
            <a:ext cx="6577863" cy="818482"/>
          </a:xfrm>
        </p:spPr>
        <p:txBody>
          <a:bodyPr vert="horz" lIns="91440" tIns="45720" rIns="91440" bIns="45720" rtlCol="0" anchor="b">
            <a:normAutofit/>
          </a:bodyPr>
          <a:lstStyle/>
          <a:p>
            <a:r>
              <a:rPr lang="en-US" dirty="0">
                <a:latin typeface="Avenir Next LT Pro" panose="020B0504020202020204" pitchFamily="34" charset="77"/>
              </a:rPr>
              <a:t>Poor Tom says …</a:t>
            </a:r>
          </a:p>
        </p:txBody>
      </p:sp>
      <p:pic>
        <p:nvPicPr>
          <p:cNvPr id="14" name="Content Placeholder 13" descr="A person with dirty skin and a finger pointing up&#10;&#10;Description automatically generated">
            <a:extLst>
              <a:ext uri="{FF2B5EF4-FFF2-40B4-BE49-F238E27FC236}">
                <a16:creationId xmlns:a16="http://schemas.microsoft.com/office/drawing/2014/main" id="{C4CA3E3C-C567-56B1-8A2E-55760CACC5D7}"/>
              </a:ext>
            </a:extLst>
          </p:cNvPr>
          <p:cNvPicPr>
            <a:picLocks noGrp="1" noChangeAspect="1"/>
          </p:cNvPicPr>
          <p:nvPr>
            <p:ph sz="half" idx="1"/>
          </p:nvPr>
        </p:nvPicPr>
        <p:blipFill rotWithShape="1">
          <a:blip r:embed="rId3"/>
          <a:srcRect l="18626" t="1" r="13800" b="1"/>
          <a:stretch/>
        </p:blipFill>
        <p:spPr>
          <a:xfrm>
            <a:off x="338" y="10"/>
            <a:ext cx="5120640"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4" name="sketchy line" hidden="1">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Callout 17">
            <a:extLst>
              <a:ext uri="{FF2B5EF4-FFF2-40B4-BE49-F238E27FC236}">
                <a16:creationId xmlns:a16="http://schemas.microsoft.com/office/drawing/2014/main" id="{81A7F15E-573F-B772-A010-B1CA43F182C8}"/>
              </a:ext>
            </a:extLst>
          </p:cNvPr>
          <p:cNvSpPr/>
          <p:nvPr/>
        </p:nvSpPr>
        <p:spPr>
          <a:xfrm>
            <a:off x="5443511" y="1091783"/>
            <a:ext cx="2544383" cy="1656339"/>
          </a:xfrm>
          <a:prstGeom prst="wedgeEllipseCallout">
            <a:avLst>
              <a:gd name="adj1" fmla="val -62662"/>
              <a:gd name="adj2" fmla="val 9993"/>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venir Next LT Pro" panose="020B0504020202020204" pitchFamily="34" charset="77"/>
              </a:rPr>
              <a:t>O do, de, do, de, do, de</a:t>
            </a:r>
          </a:p>
        </p:txBody>
      </p:sp>
      <p:sp>
        <p:nvSpPr>
          <p:cNvPr id="20" name="Oval Callout 19">
            <a:extLst>
              <a:ext uri="{FF2B5EF4-FFF2-40B4-BE49-F238E27FC236}">
                <a16:creationId xmlns:a16="http://schemas.microsoft.com/office/drawing/2014/main" id="{FE20D9D9-D4C0-5F47-CA03-BD850BAA61DB}"/>
              </a:ext>
            </a:extLst>
          </p:cNvPr>
          <p:cNvSpPr/>
          <p:nvPr/>
        </p:nvSpPr>
        <p:spPr>
          <a:xfrm>
            <a:off x="5558135" y="2647704"/>
            <a:ext cx="2752292" cy="2026729"/>
          </a:xfrm>
          <a:prstGeom prst="wedgeEllipseCallout">
            <a:avLst>
              <a:gd name="adj1" fmla="val -55364"/>
              <a:gd name="adj2" fmla="val -26619"/>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latin typeface="Avenir Next LT Pro" panose="020B0504020202020204" pitchFamily="34" charset="77"/>
              </a:rPr>
              <a:t>Pillicock</a:t>
            </a:r>
            <a:r>
              <a:rPr lang="en-US" sz="2000" dirty="0">
                <a:latin typeface="Avenir Next LT Pro" panose="020B0504020202020204" pitchFamily="34" charset="77"/>
              </a:rPr>
              <a:t> sat on </a:t>
            </a:r>
            <a:r>
              <a:rPr lang="en-US" sz="2000" dirty="0" err="1">
                <a:latin typeface="Avenir Next LT Pro" panose="020B0504020202020204" pitchFamily="34" charset="77"/>
              </a:rPr>
              <a:t>Pillicock</a:t>
            </a:r>
            <a:r>
              <a:rPr lang="en-US" sz="2000" dirty="0">
                <a:latin typeface="Avenir Next LT Pro" panose="020B0504020202020204" pitchFamily="34" charset="77"/>
              </a:rPr>
              <a:t> hill,</a:t>
            </a:r>
          </a:p>
          <a:p>
            <a:pPr algn="ctr"/>
            <a:r>
              <a:rPr lang="en-US" sz="2000" dirty="0" err="1">
                <a:latin typeface="Avenir Next LT Pro" panose="020B0504020202020204" pitchFamily="34" charset="77"/>
              </a:rPr>
              <a:t>Alow</a:t>
            </a:r>
            <a:r>
              <a:rPr lang="en-US" sz="2000" dirty="0">
                <a:latin typeface="Avenir Next LT Pro" panose="020B0504020202020204" pitchFamily="34" charset="77"/>
              </a:rPr>
              <a:t>, </a:t>
            </a:r>
            <a:r>
              <a:rPr lang="en-US" sz="2000" dirty="0" err="1">
                <a:latin typeface="Avenir Next LT Pro" panose="020B0504020202020204" pitchFamily="34" charset="77"/>
              </a:rPr>
              <a:t>alow</a:t>
            </a:r>
            <a:r>
              <a:rPr lang="en-US" sz="2000" dirty="0">
                <a:latin typeface="Avenir Next LT Pro" panose="020B0504020202020204" pitchFamily="34" charset="77"/>
              </a:rPr>
              <a:t>, loo, loo!</a:t>
            </a:r>
          </a:p>
        </p:txBody>
      </p:sp>
      <p:sp>
        <p:nvSpPr>
          <p:cNvPr id="22" name="Oval Callout 21">
            <a:extLst>
              <a:ext uri="{FF2B5EF4-FFF2-40B4-BE49-F238E27FC236}">
                <a16:creationId xmlns:a16="http://schemas.microsoft.com/office/drawing/2014/main" id="{B2078515-2986-1710-7481-4E349372118B}"/>
              </a:ext>
            </a:extLst>
          </p:cNvPr>
          <p:cNvSpPr/>
          <p:nvPr/>
        </p:nvSpPr>
        <p:spPr>
          <a:xfrm>
            <a:off x="5453429" y="4595867"/>
            <a:ext cx="3028992" cy="2026729"/>
          </a:xfrm>
          <a:prstGeom prst="wedgeEllipseCallout">
            <a:avLst>
              <a:gd name="adj1" fmla="val -45889"/>
              <a:gd name="adj2" fmla="val -44895"/>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venir Next LT Pro" panose="020B0504020202020204" pitchFamily="34" charset="77"/>
              </a:rPr>
              <a:t>His word was still “Fie, </a:t>
            </a:r>
            <a:r>
              <a:rPr lang="en-US" sz="2000" dirty="0" err="1">
                <a:latin typeface="Avenir Next LT Pro" panose="020B0504020202020204" pitchFamily="34" charset="77"/>
              </a:rPr>
              <a:t>foh</a:t>
            </a:r>
            <a:r>
              <a:rPr lang="en-US" sz="2000" dirty="0">
                <a:latin typeface="Avenir Next LT Pro" panose="020B0504020202020204" pitchFamily="34" charset="77"/>
              </a:rPr>
              <a:t> and </a:t>
            </a:r>
            <a:r>
              <a:rPr lang="en-US" sz="2000" dirty="0" err="1">
                <a:latin typeface="Avenir Next LT Pro" panose="020B0504020202020204" pitchFamily="34" charset="77"/>
              </a:rPr>
              <a:t>fum</a:t>
            </a:r>
            <a:r>
              <a:rPr lang="en-US" sz="2000" dirty="0">
                <a:latin typeface="Avenir Next LT Pro" panose="020B0504020202020204" pitchFamily="34" charset="77"/>
              </a:rPr>
              <a:t>, I smell the blood of a British man.”</a:t>
            </a:r>
          </a:p>
        </p:txBody>
      </p:sp>
      <p:sp>
        <p:nvSpPr>
          <p:cNvPr id="25" name="Oval Callout 24">
            <a:extLst>
              <a:ext uri="{FF2B5EF4-FFF2-40B4-BE49-F238E27FC236}">
                <a16:creationId xmlns:a16="http://schemas.microsoft.com/office/drawing/2014/main" id="{F3C938A3-AD36-75C9-E8CF-4C484775C2E8}"/>
              </a:ext>
            </a:extLst>
          </p:cNvPr>
          <p:cNvSpPr/>
          <p:nvPr/>
        </p:nvSpPr>
        <p:spPr>
          <a:xfrm>
            <a:off x="8574182" y="3846550"/>
            <a:ext cx="3444417" cy="2054939"/>
          </a:xfrm>
          <a:prstGeom prst="wedgeEllipseCallout">
            <a:avLst>
              <a:gd name="adj1" fmla="val -55120"/>
              <a:gd name="adj2" fmla="val -28464"/>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venir Next LT Pro" panose="020B0504020202020204" pitchFamily="34" charset="77"/>
              </a:rPr>
              <a:t>Flibbertigibbet… </a:t>
            </a:r>
            <a:r>
              <a:rPr lang="en-US" sz="2000" dirty="0" err="1">
                <a:latin typeface="Avenir Next LT Pro" panose="020B0504020202020204" pitchFamily="34" charset="77"/>
              </a:rPr>
              <a:t>Smulkin</a:t>
            </a:r>
            <a:r>
              <a:rPr lang="en-US" sz="2000" dirty="0">
                <a:latin typeface="Avenir Next LT Pro" panose="020B0504020202020204" pitchFamily="34" charset="77"/>
              </a:rPr>
              <a:t>…Modo…</a:t>
            </a:r>
            <a:r>
              <a:rPr lang="en-US" sz="2000" dirty="0" err="1">
                <a:latin typeface="Avenir Next LT Pro" panose="020B0504020202020204" pitchFamily="34" charset="77"/>
              </a:rPr>
              <a:t>Mahu</a:t>
            </a:r>
            <a:r>
              <a:rPr lang="en-US" sz="2000" dirty="0">
                <a:latin typeface="Avenir Next LT Pro" panose="020B0504020202020204" pitchFamily="34" charset="77"/>
              </a:rPr>
              <a:t>...</a:t>
            </a:r>
            <a:r>
              <a:rPr lang="en-US" sz="2000" dirty="0" err="1">
                <a:latin typeface="Avenir Next LT Pro" panose="020B0504020202020204" pitchFamily="34" charset="77"/>
              </a:rPr>
              <a:t>Frateretto</a:t>
            </a:r>
            <a:r>
              <a:rPr lang="en-US" sz="2000" dirty="0">
                <a:latin typeface="Avenir Next LT Pro" panose="020B0504020202020204" pitchFamily="34" charset="77"/>
              </a:rPr>
              <a:t>…Purr**</a:t>
            </a:r>
          </a:p>
        </p:txBody>
      </p:sp>
      <p:sp>
        <p:nvSpPr>
          <p:cNvPr id="26" name="Oval Callout 25">
            <a:extLst>
              <a:ext uri="{FF2B5EF4-FFF2-40B4-BE49-F238E27FC236}">
                <a16:creationId xmlns:a16="http://schemas.microsoft.com/office/drawing/2014/main" id="{55F271FA-1DD5-3693-147E-B51F06BEDB2D}"/>
              </a:ext>
            </a:extLst>
          </p:cNvPr>
          <p:cNvSpPr/>
          <p:nvPr/>
        </p:nvSpPr>
        <p:spPr>
          <a:xfrm>
            <a:off x="8374951" y="1229802"/>
            <a:ext cx="3028992" cy="2054939"/>
          </a:xfrm>
          <a:prstGeom prst="wedgeEllipseCallout">
            <a:avLst>
              <a:gd name="adj1" fmla="val -60316"/>
              <a:gd name="adj2" fmla="val -2462"/>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venir Next LT Pro" panose="020B0504020202020204" pitchFamily="34" charset="77"/>
              </a:rPr>
              <a:t>There I could have him now, and there, and there again, and there.*</a:t>
            </a:r>
          </a:p>
        </p:txBody>
      </p:sp>
      <p:sp>
        <p:nvSpPr>
          <p:cNvPr id="27" name="TextBox 26">
            <a:extLst>
              <a:ext uri="{FF2B5EF4-FFF2-40B4-BE49-F238E27FC236}">
                <a16:creationId xmlns:a16="http://schemas.microsoft.com/office/drawing/2014/main" id="{D708F67D-ACF2-478C-F250-E7BA28A15037}"/>
              </a:ext>
            </a:extLst>
          </p:cNvPr>
          <p:cNvSpPr txBox="1"/>
          <p:nvPr/>
        </p:nvSpPr>
        <p:spPr>
          <a:xfrm>
            <a:off x="9756761" y="6324798"/>
            <a:ext cx="1674754" cy="276999"/>
          </a:xfrm>
          <a:prstGeom prst="rect">
            <a:avLst/>
          </a:prstGeom>
          <a:noFill/>
        </p:spPr>
        <p:txBody>
          <a:bodyPr wrap="none" rtlCol="0">
            <a:spAutoFit/>
          </a:bodyPr>
          <a:lstStyle/>
          <a:p>
            <a:r>
              <a:rPr lang="en-US" sz="1200" dirty="0">
                <a:latin typeface="Avenir Next LT Pro" panose="020B0504020202020204" pitchFamily="34" charset="77"/>
              </a:rPr>
              <a:t>* Tom is hallucinating</a:t>
            </a:r>
          </a:p>
        </p:txBody>
      </p:sp>
      <p:sp>
        <p:nvSpPr>
          <p:cNvPr id="28" name="TextBox 27">
            <a:extLst>
              <a:ext uri="{FF2B5EF4-FFF2-40B4-BE49-F238E27FC236}">
                <a16:creationId xmlns:a16="http://schemas.microsoft.com/office/drawing/2014/main" id="{B4DF118C-7ED5-DC15-8EE8-86B901B40FCC}"/>
              </a:ext>
            </a:extLst>
          </p:cNvPr>
          <p:cNvSpPr txBox="1"/>
          <p:nvPr/>
        </p:nvSpPr>
        <p:spPr>
          <a:xfrm>
            <a:off x="9754838" y="6574051"/>
            <a:ext cx="2299476" cy="276999"/>
          </a:xfrm>
          <a:prstGeom prst="rect">
            <a:avLst/>
          </a:prstGeom>
          <a:noFill/>
        </p:spPr>
        <p:txBody>
          <a:bodyPr wrap="none" rtlCol="0">
            <a:spAutoFit/>
          </a:bodyPr>
          <a:lstStyle/>
          <a:p>
            <a:r>
              <a:rPr lang="en-US" sz="1200" dirty="0">
                <a:latin typeface="Avenir Next LT Pro" panose="020B0504020202020204" pitchFamily="34" charset="77"/>
              </a:rPr>
              <a:t>** the names of various devils </a:t>
            </a:r>
          </a:p>
        </p:txBody>
      </p:sp>
    </p:spTree>
    <p:extLst>
      <p:ext uri="{BB962C8B-B14F-4D97-AF65-F5344CB8AC3E}">
        <p14:creationId xmlns:p14="http://schemas.microsoft.com/office/powerpoint/2010/main" val="216504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5" grpId="0" animBg="1"/>
      <p:bldP spid="26" grpId="0" animBg="1"/>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38145-2A2D-BA97-4A8C-F4F7BE31834A}"/>
              </a:ext>
            </a:extLst>
          </p:cNvPr>
          <p:cNvSpPr>
            <a:spLocks noGrp="1"/>
          </p:cNvSpPr>
          <p:nvPr>
            <p:ph type="title"/>
          </p:nvPr>
        </p:nvSpPr>
        <p:spPr/>
        <p:txBody>
          <a:bodyPr/>
          <a:lstStyle/>
          <a:p>
            <a:pPr algn="ctr"/>
            <a:r>
              <a:rPr lang="en-US" dirty="0">
                <a:latin typeface="Avenir Next LT Pro" panose="020B0504020202020204" pitchFamily="34" charset="77"/>
              </a:rPr>
              <a:t>What do we know about Lear’s history?</a:t>
            </a:r>
          </a:p>
        </p:txBody>
      </p:sp>
      <p:sp>
        <p:nvSpPr>
          <p:cNvPr id="3" name="Content Placeholder 2">
            <a:extLst>
              <a:ext uri="{FF2B5EF4-FFF2-40B4-BE49-F238E27FC236}">
                <a16:creationId xmlns:a16="http://schemas.microsoft.com/office/drawing/2014/main" id="{9235ECD6-FB79-F41D-1D39-138D1771B51D}"/>
              </a:ext>
            </a:extLst>
          </p:cNvPr>
          <p:cNvSpPr>
            <a:spLocks noGrp="1"/>
          </p:cNvSpPr>
          <p:nvPr>
            <p:ph sz="half" idx="1"/>
          </p:nvPr>
        </p:nvSpPr>
        <p:spPr>
          <a:xfrm>
            <a:off x="4647406" y="1905001"/>
            <a:ext cx="6964363" cy="4351338"/>
          </a:xfrm>
        </p:spPr>
        <p:txBody>
          <a:bodyPr>
            <a:normAutofit/>
          </a:bodyPr>
          <a:lstStyle/>
          <a:p>
            <a:r>
              <a:rPr lang="en-US" dirty="0">
                <a:latin typeface="Avenir Next LT Pro" panose="020B0504020202020204" pitchFamily="34" charset="77"/>
              </a:rPr>
              <a:t>80+ year old man</a:t>
            </a:r>
          </a:p>
          <a:p>
            <a:r>
              <a:rPr lang="en-US" dirty="0">
                <a:latin typeface="Avenir Next LT Pro" panose="020B0504020202020204" pitchFamily="34" charset="77"/>
              </a:rPr>
              <a:t>widowed? more than once?</a:t>
            </a:r>
          </a:p>
          <a:p>
            <a:r>
              <a:rPr lang="en-US" dirty="0">
                <a:latin typeface="Avenir Next LT Pro" panose="020B0504020202020204" pitchFamily="34" charset="77"/>
              </a:rPr>
              <a:t>relationships:</a:t>
            </a:r>
          </a:p>
          <a:p>
            <a:pPr lvl="1"/>
            <a:r>
              <a:rPr lang="en-US" dirty="0">
                <a:latin typeface="Avenir Next LT Pro" panose="020B0504020202020204" pitchFamily="34" charset="77"/>
              </a:rPr>
              <a:t>daughters: Goneril, Regan, Cordelia</a:t>
            </a:r>
          </a:p>
          <a:p>
            <a:pPr lvl="1"/>
            <a:r>
              <a:rPr lang="en-US" dirty="0">
                <a:latin typeface="Avenir Next LT Pro" panose="020B0504020202020204" pitchFamily="34" charset="77"/>
              </a:rPr>
              <a:t>sons-in-law: Albany, Cornwall</a:t>
            </a:r>
          </a:p>
          <a:p>
            <a:pPr lvl="1"/>
            <a:r>
              <a:rPr lang="en-US" dirty="0">
                <a:latin typeface="Avenir Next LT Pro" panose="020B0504020202020204" pitchFamily="34" charset="77"/>
              </a:rPr>
              <a:t>friends: Kent, Gloucester</a:t>
            </a:r>
          </a:p>
          <a:p>
            <a:r>
              <a:rPr lang="en-US" dirty="0">
                <a:latin typeface="Avenir Next LT Pro" panose="020B0504020202020204" pitchFamily="34" charset="77"/>
              </a:rPr>
              <a:t>developmental history: unknown</a:t>
            </a:r>
          </a:p>
          <a:p>
            <a:r>
              <a:rPr lang="en-US" dirty="0">
                <a:latin typeface="Avenir Next LT Pro" panose="020B0504020202020204" pitchFamily="34" charset="77"/>
              </a:rPr>
              <a:t>medical history: unknown</a:t>
            </a:r>
          </a:p>
          <a:p>
            <a:r>
              <a:rPr lang="en-US" dirty="0">
                <a:latin typeface="Avenir Next LT Pro" panose="020B0504020202020204" pitchFamily="34" charset="77"/>
              </a:rPr>
              <a:t>occupational history: King of the Britons</a:t>
            </a:r>
          </a:p>
        </p:txBody>
      </p:sp>
      <p:pic>
        <p:nvPicPr>
          <p:cNvPr id="6" name="Content Placeholder 5" descr="Checklist with solid fill">
            <a:extLst>
              <a:ext uri="{FF2B5EF4-FFF2-40B4-BE49-F238E27FC236}">
                <a16:creationId xmlns:a16="http://schemas.microsoft.com/office/drawing/2014/main" id="{5A7F49AA-2CCB-8D82-B2BE-D1A55E58259E}"/>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580231" y="1690688"/>
            <a:ext cx="3952875" cy="3952875"/>
          </a:xfrm>
        </p:spPr>
      </p:pic>
    </p:spTree>
    <p:extLst>
      <p:ext uri="{BB962C8B-B14F-4D97-AF65-F5344CB8AC3E}">
        <p14:creationId xmlns:p14="http://schemas.microsoft.com/office/powerpoint/2010/main" val="2685675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4E6C5-3885-F106-52D3-234CA1442798}"/>
              </a:ext>
            </a:extLst>
          </p:cNvPr>
          <p:cNvSpPr>
            <a:spLocks noGrp="1"/>
          </p:cNvSpPr>
          <p:nvPr>
            <p:ph type="title"/>
          </p:nvPr>
        </p:nvSpPr>
        <p:spPr>
          <a:xfrm>
            <a:off x="659397" y="365125"/>
            <a:ext cx="10694403" cy="1325563"/>
          </a:xfrm>
        </p:spPr>
        <p:txBody>
          <a:bodyPr/>
          <a:lstStyle/>
          <a:p>
            <a:pPr algn="ctr"/>
            <a:r>
              <a:rPr lang="en-US" dirty="0">
                <a:latin typeface="Avenir Next LT Pro" panose="020B0504020202020204" pitchFamily="34" charset="77"/>
              </a:rPr>
              <a:t>Lear’s personality*</a:t>
            </a:r>
          </a:p>
        </p:txBody>
      </p:sp>
      <p:sp>
        <p:nvSpPr>
          <p:cNvPr id="3" name="Content Placeholder 2">
            <a:extLst>
              <a:ext uri="{FF2B5EF4-FFF2-40B4-BE49-F238E27FC236}">
                <a16:creationId xmlns:a16="http://schemas.microsoft.com/office/drawing/2014/main" id="{6284E3D7-F996-3E93-65E2-143A7ADE2B8E}"/>
              </a:ext>
            </a:extLst>
          </p:cNvPr>
          <p:cNvSpPr>
            <a:spLocks noGrp="1"/>
          </p:cNvSpPr>
          <p:nvPr>
            <p:ph sz="half" idx="1"/>
          </p:nvPr>
        </p:nvSpPr>
        <p:spPr>
          <a:xfrm>
            <a:off x="750094" y="1825625"/>
            <a:ext cx="5269706" cy="4351338"/>
          </a:xfrm>
        </p:spPr>
        <p:txBody>
          <a:bodyPr>
            <a:normAutofit/>
          </a:bodyPr>
          <a:lstStyle/>
          <a:p>
            <a:pPr marL="0" indent="0">
              <a:buNone/>
            </a:pPr>
            <a:r>
              <a:rPr lang="en-US" sz="2400" i="1" dirty="0">
                <a:latin typeface="Avenir Next LT Pro" panose="020B0504020202020204" pitchFamily="34" charset="77"/>
              </a:rPr>
              <a:t>Goneril</a:t>
            </a:r>
            <a:r>
              <a:rPr lang="en-US" sz="2400" dirty="0">
                <a:latin typeface="Avenir Next LT Pro" panose="020B0504020202020204" pitchFamily="34" charset="77"/>
              </a:rPr>
              <a:t>: You see how full of changes his age is. The observation we have made of it hath not been little. He always loved our sister most, and with what poor judgement he hath now cast her off appears too grossly.</a:t>
            </a:r>
          </a:p>
          <a:p>
            <a:pPr marL="0" indent="0">
              <a:buNone/>
            </a:pPr>
            <a:r>
              <a:rPr lang="en-US" sz="2400" i="1" dirty="0">
                <a:latin typeface="Avenir Next LT Pro" panose="020B0504020202020204" pitchFamily="34" charset="77"/>
              </a:rPr>
              <a:t>Regan: </a:t>
            </a:r>
            <a:r>
              <a:rPr lang="en-US" sz="2400" dirty="0">
                <a:latin typeface="Avenir Next LT Pro" panose="020B0504020202020204" pitchFamily="34" charset="77"/>
              </a:rPr>
              <a:t>’Tis the infirmity of his age, yet he hath ever but slenderly known himself.</a:t>
            </a:r>
          </a:p>
        </p:txBody>
      </p:sp>
      <p:sp>
        <p:nvSpPr>
          <p:cNvPr id="4" name="Content Placeholder 3">
            <a:extLst>
              <a:ext uri="{FF2B5EF4-FFF2-40B4-BE49-F238E27FC236}">
                <a16:creationId xmlns:a16="http://schemas.microsoft.com/office/drawing/2014/main" id="{486E19DA-25AE-600B-AFA2-8F9195AD873D}"/>
              </a:ext>
            </a:extLst>
          </p:cNvPr>
          <p:cNvSpPr>
            <a:spLocks noGrp="1"/>
          </p:cNvSpPr>
          <p:nvPr>
            <p:ph sz="half" idx="2"/>
          </p:nvPr>
        </p:nvSpPr>
        <p:spPr>
          <a:xfrm>
            <a:off x="6076968" y="1825625"/>
            <a:ext cx="5695932" cy="4351338"/>
          </a:xfrm>
        </p:spPr>
        <p:txBody>
          <a:bodyPr>
            <a:normAutofit/>
          </a:bodyPr>
          <a:lstStyle/>
          <a:p>
            <a:pPr marL="0" indent="0">
              <a:buNone/>
            </a:pPr>
            <a:r>
              <a:rPr lang="en-US" sz="2400" i="1" dirty="0">
                <a:latin typeface="Avenir Next LT Pro" panose="020B0504020202020204" pitchFamily="34" charset="77"/>
              </a:rPr>
              <a:t>Goneril: </a:t>
            </a:r>
            <a:r>
              <a:rPr lang="en-US" sz="2400" dirty="0">
                <a:latin typeface="Avenir Next LT Pro" panose="020B0504020202020204" pitchFamily="34" charset="77"/>
              </a:rPr>
              <a:t>The best and soundest of his time hath been but rash; then must we look from his age to receive not alone the imperfections of long-engrafted condition, but therewithal the unruly waywardness that infirm and choleric years bring with them.</a:t>
            </a:r>
          </a:p>
          <a:p>
            <a:pPr marL="0" indent="0">
              <a:buNone/>
            </a:pPr>
            <a:r>
              <a:rPr lang="en-US" sz="2400" i="1" dirty="0">
                <a:latin typeface="Avenir Next LT Pro" panose="020B0504020202020204" pitchFamily="34" charset="77"/>
              </a:rPr>
              <a:t>Regan: </a:t>
            </a:r>
            <a:r>
              <a:rPr lang="en-US" sz="2400" dirty="0">
                <a:latin typeface="Avenir Next LT Pro" panose="020B0504020202020204" pitchFamily="34" charset="77"/>
              </a:rPr>
              <a:t>Such </a:t>
            </a:r>
            <a:r>
              <a:rPr lang="en-US" sz="2400" dirty="0" err="1">
                <a:latin typeface="Avenir Next LT Pro" panose="020B0504020202020204" pitchFamily="34" charset="77"/>
              </a:rPr>
              <a:t>unconstant</a:t>
            </a:r>
            <a:r>
              <a:rPr lang="en-US" sz="2400" dirty="0">
                <a:latin typeface="Avenir Next LT Pro" panose="020B0504020202020204" pitchFamily="34" charset="77"/>
              </a:rPr>
              <a:t> starts** are we like to have from him as this of Kent’s banishment.</a:t>
            </a:r>
          </a:p>
          <a:p>
            <a:endParaRPr lang="en-US" dirty="0">
              <a:latin typeface="Avenir Next LT Pro" panose="020B0504020202020204" pitchFamily="34" charset="77"/>
            </a:endParaRPr>
          </a:p>
          <a:p>
            <a:endParaRPr lang="en-US" dirty="0">
              <a:latin typeface="Avenir Next LT Pro" panose="020B0504020202020204" pitchFamily="34" charset="77"/>
            </a:endParaRPr>
          </a:p>
        </p:txBody>
      </p:sp>
      <p:sp>
        <p:nvSpPr>
          <p:cNvPr id="5" name="TextBox 4">
            <a:extLst>
              <a:ext uri="{FF2B5EF4-FFF2-40B4-BE49-F238E27FC236}">
                <a16:creationId xmlns:a16="http://schemas.microsoft.com/office/drawing/2014/main" id="{42FDC0F5-20F3-7693-94CA-D371454255F5}"/>
              </a:ext>
            </a:extLst>
          </p:cNvPr>
          <p:cNvSpPr txBox="1"/>
          <p:nvPr/>
        </p:nvSpPr>
        <p:spPr>
          <a:xfrm>
            <a:off x="40947" y="6528036"/>
            <a:ext cx="4534991" cy="276999"/>
          </a:xfrm>
          <a:prstGeom prst="rect">
            <a:avLst/>
          </a:prstGeom>
          <a:noFill/>
        </p:spPr>
        <p:txBody>
          <a:bodyPr wrap="square" rtlCol="0">
            <a:spAutoFit/>
          </a:bodyPr>
          <a:lstStyle/>
          <a:p>
            <a:r>
              <a:rPr lang="en-US" sz="1200" dirty="0">
                <a:latin typeface="Avenir Next LT Pro" panose="020B0504020202020204" pitchFamily="34" charset="77"/>
              </a:rPr>
              <a:t>* if we are to believe Goneril and Regan. ** sudden outbursts</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FB67DFE1-4001-9412-EE97-7E4B17E77046}"/>
                  </a:ext>
                </a:extLst>
              </p14:cNvPr>
              <p14:cNvContentPartPr/>
              <p14:nvPr/>
            </p14:nvContentPartPr>
            <p14:xfrm>
              <a:off x="1418709" y="4412014"/>
              <a:ext cx="3561628" cy="64080"/>
            </p14:xfrm>
          </p:contentPart>
        </mc:Choice>
        <mc:Fallback xmlns="">
          <p:pic>
            <p:nvPicPr>
              <p:cNvPr id="6" name="Ink 5">
                <a:extLst>
                  <a:ext uri="{FF2B5EF4-FFF2-40B4-BE49-F238E27FC236}">
                    <a16:creationId xmlns:a16="http://schemas.microsoft.com/office/drawing/2014/main" id="{FB67DFE1-4001-9412-EE97-7E4B17E77046}"/>
                  </a:ext>
                </a:extLst>
              </p:cNvPr>
              <p:cNvPicPr/>
              <p:nvPr/>
            </p:nvPicPr>
            <p:blipFill>
              <a:blip r:embed="rId4"/>
              <a:stretch>
                <a:fillRect/>
              </a:stretch>
            </p:blipFill>
            <p:spPr>
              <a:xfrm>
                <a:off x="1364701" y="4304617"/>
                <a:ext cx="3669283" cy="27851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AC8A526-172C-63E7-2747-3717F3295060}"/>
                  </a:ext>
                </a:extLst>
              </p14:cNvPr>
              <p14:cNvContentPartPr/>
              <p14:nvPr/>
            </p14:nvContentPartPr>
            <p14:xfrm>
              <a:off x="968790" y="4733854"/>
              <a:ext cx="1941907" cy="47160"/>
            </p14:xfrm>
          </p:contentPart>
        </mc:Choice>
        <mc:Fallback xmlns="">
          <p:pic>
            <p:nvPicPr>
              <p:cNvPr id="7" name="Ink 6">
                <a:extLst>
                  <a:ext uri="{FF2B5EF4-FFF2-40B4-BE49-F238E27FC236}">
                    <a16:creationId xmlns:a16="http://schemas.microsoft.com/office/drawing/2014/main" id="{1AC8A526-172C-63E7-2747-3717F3295060}"/>
                  </a:ext>
                </a:extLst>
              </p:cNvPr>
              <p:cNvPicPr/>
              <p:nvPr/>
            </p:nvPicPr>
            <p:blipFill>
              <a:blip r:embed="rId6"/>
              <a:stretch>
                <a:fillRect/>
              </a:stretch>
            </p:blipFill>
            <p:spPr>
              <a:xfrm>
                <a:off x="914788" y="4625854"/>
                <a:ext cx="2049551"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B7D8FE2-6A26-F885-C36A-ADA0FD0BEAE3}"/>
                  </a:ext>
                </a:extLst>
              </p14:cNvPr>
              <p14:cNvContentPartPr/>
              <p14:nvPr/>
            </p14:nvContentPartPr>
            <p14:xfrm>
              <a:off x="8926031" y="2329414"/>
              <a:ext cx="640346" cy="34920"/>
            </p14:xfrm>
          </p:contentPart>
        </mc:Choice>
        <mc:Fallback xmlns="">
          <p:pic>
            <p:nvPicPr>
              <p:cNvPr id="8" name="Ink 7">
                <a:extLst>
                  <a:ext uri="{FF2B5EF4-FFF2-40B4-BE49-F238E27FC236}">
                    <a16:creationId xmlns:a16="http://schemas.microsoft.com/office/drawing/2014/main" id="{DB7D8FE2-6A26-F885-C36A-ADA0FD0BEAE3}"/>
                  </a:ext>
                </a:extLst>
              </p:cNvPr>
              <p:cNvPicPr/>
              <p:nvPr/>
            </p:nvPicPr>
            <p:blipFill>
              <a:blip r:embed="rId8"/>
              <a:stretch>
                <a:fillRect/>
              </a:stretch>
            </p:blipFill>
            <p:spPr>
              <a:xfrm>
                <a:off x="8872039" y="2222516"/>
                <a:ext cx="747970" cy="248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BC3FA22E-010D-9D7C-73D6-D32D7020B3E1}"/>
                  </a:ext>
                </a:extLst>
              </p14:cNvPr>
              <p14:cNvContentPartPr/>
              <p14:nvPr/>
            </p14:nvContentPartPr>
            <p14:xfrm>
              <a:off x="6722812" y="2962654"/>
              <a:ext cx="4409565" cy="109440"/>
            </p14:xfrm>
          </p:contentPart>
        </mc:Choice>
        <mc:Fallback xmlns="">
          <p:pic>
            <p:nvPicPr>
              <p:cNvPr id="11" name="Ink 10">
                <a:extLst>
                  <a:ext uri="{FF2B5EF4-FFF2-40B4-BE49-F238E27FC236}">
                    <a16:creationId xmlns:a16="http://schemas.microsoft.com/office/drawing/2014/main" id="{BC3FA22E-010D-9D7C-73D6-D32D7020B3E1}"/>
                  </a:ext>
                </a:extLst>
              </p:cNvPr>
              <p:cNvPicPr/>
              <p:nvPr/>
            </p:nvPicPr>
            <p:blipFill>
              <a:blip r:embed="rId10"/>
              <a:stretch>
                <a:fillRect/>
              </a:stretch>
            </p:blipFill>
            <p:spPr>
              <a:xfrm>
                <a:off x="6668817" y="2854654"/>
                <a:ext cx="4517194"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97AAA248-12CB-350A-4D3A-6C6703665BF7}"/>
                  </a:ext>
                </a:extLst>
              </p14:cNvPr>
              <p14:cNvContentPartPr/>
              <p14:nvPr/>
            </p14:nvContentPartPr>
            <p14:xfrm>
              <a:off x="6243456" y="3301054"/>
              <a:ext cx="1342201" cy="47880"/>
            </p14:xfrm>
          </p:contentPart>
        </mc:Choice>
        <mc:Fallback xmlns="">
          <p:pic>
            <p:nvPicPr>
              <p:cNvPr id="13" name="Ink 12">
                <a:extLst>
                  <a:ext uri="{FF2B5EF4-FFF2-40B4-BE49-F238E27FC236}">
                    <a16:creationId xmlns:a16="http://schemas.microsoft.com/office/drawing/2014/main" id="{97AAA248-12CB-350A-4D3A-6C6703665BF7}"/>
                  </a:ext>
                </a:extLst>
              </p:cNvPr>
              <p:cNvPicPr/>
              <p:nvPr/>
            </p:nvPicPr>
            <p:blipFill>
              <a:blip r:embed="rId12"/>
              <a:stretch>
                <a:fillRect/>
              </a:stretch>
            </p:blipFill>
            <p:spPr>
              <a:xfrm>
                <a:off x="6189437" y="3193054"/>
                <a:ext cx="144988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B97283E0-00D1-A32A-58B5-11A9173201E6}"/>
                  </a:ext>
                </a:extLst>
              </p14:cNvPr>
              <p14:cNvContentPartPr/>
              <p14:nvPr/>
            </p14:nvContentPartPr>
            <p14:xfrm>
              <a:off x="10269929" y="3695254"/>
              <a:ext cx="1220648" cy="19440"/>
            </p14:xfrm>
          </p:contentPart>
        </mc:Choice>
        <mc:Fallback xmlns="">
          <p:pic>
            <p:nvPicPr>
              <p:cNvPr id="14" name="Ink 13">
                <a:extLst>
                  <a:ext uri="{FF2B5EF4-FFF2-40B4-BE49-F238E27FC236}">
                    <a16:creationId xmlns:a16="http://schemas.microsoft.com/office/drawing/2014/main" id="{B97283E0-00D1-A32A-58B5-11A9173201E6}"/>
                  </a:ext>
                </a:extLst>
              </p:cNvPr>
              <p:cNvPicPr/>
              <p:nvPr/>
            </p:nvPicPr>
            <p:blipFill>
              <a:blip r:embed="rId14"/>
              <a:stretch>
                <a:fillRect/>
              </a:stretch>
            </p:blipFill>
            <p:spPr>
              <a:xfrm>
                <a:off x="10215934" y="3587254"/>
                <a:ext cx="1328278" cy="235080"/>
              </a:xfrm>
              <a:prstGeom prst="rect">
                <a:avLst/>
              </a:prstGeom>
            </p:spPr>
          </p:pic>
        </mc:Fallback>
      </mc:AlternateContent>
    </p:spTree>
    <p:extLst>
      <p:ext uri="{BB962C8B-B14F-4D97-AF65-F5344CB8AC3E}">
        <p14:creationId xmlns:p14="http://schemas.microsoft.com/office/powerpoint/2010/main" val="109646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914400" y="609600"/>
            <a:ext cx="4429125" cy="1143000"/>
          </a:xfrm>
        </p:spPr>
        <p:txBody>
          <a:bodyPr>
            <a:normAutofit fontScale="90000"/>
          </a:bodyPr>
          <a:lstStyle/>
          <a:p>
            <a:pPr algn="ctr"/>
            <a:r>
              <a:rPr lang="en-US" dirty="0">
                <a:latin typeface="Avenir Next LT Pro" panose="020B0504020202020204" pitchFamily="34" charset="77"/>
              </a:rPr>
              <a:t>Humoral model of personality</a:t>
            </a:r>
          </a:p>
        </p:txBody>
      </p:sp>
      <p:pic>
        <p:nvPicPr>
          <p:cNvPr id="3" name="Picture 2">
            <a:extLst>
              <a:ext uri="{FF2B5EF4-FFF2-40B4-BE49-F238E27FC236}">
                <a16:creationId xmlns:a16="http://schemas.microsoft.com/office/drawing/2014/main" id="{CC217EB5-0D53-932A-FE95-35B4063DCA1A}"/>
              </a:ext>
            </a:extLst>
          </p:cNvPr>
          <p:cNvPicPr>
            <a:picLocks noChangeAspect="1"/>
          </p:cNvPicPr>
          <p:nvPr/>
        </p:nvPicPr>
        <p:blipFill rotWithShape="1">
          <a:blip r:embed="rId3"/>
          <a:srcRect t="1333" b="5331"/>
          <a:stretch/>
        </p:blipFill>
        <p:spPr>
          <a:xfrm>
            <a:off x="4419600" y="14286"/>
            <a:ext cx="7332550" cy="6843713"/>
          </a:xfrm>
          <a:prstGeom prst="rect">
            <a:avLst/>
          </a:prstGeom>
        </p:spPr>
      </p:pic>
      <p:sp>
        <p:nvSpPr>
          <p:cNvPr id="5" name="TextBox 4">
            <a:extLst>
              <a:ext uri="{FF2B5EF4-FFF2-40B4-BE49-F238E27FC236}">
                <a16:creationId xmlns:a16="http://schemas.microsoft.com/office/drawing/2014/main" id="{8CD39C00-EE6E-8773-3E7C-ECDE54C0AE5A}"/>
              </a:ext>
            </a:extLst>
          </p:cNvPr>
          <p:cNvSpPr txBox="1"/>
          <p:nvPr/>
        </p:nvSpPr>
        <p:spPr>
          <a:xfrm>
            <a:off x="100013" y="6488668"/>
            <a:ext cx="7156959" cy="276999"/>
          </a:xfrm>
          <a:prstGeom prst="rect">
            <a:avLst/>
          </a:prstGeom>
          <a:noFill/>
        </p:spPr>
        <p:txBody>
          <a:bodyPr wrap="none" rtlCol="0">
            <a:spAutoFit/>
          </a:bodyPr>
          <a:lstStyle/>
          <a:p>
            <a:r>
              <a:rPr lang="en-US" sz="1200" dirty="0">
                <a:latin typeface="Avenir Next LT Pro" panose="020B0504020202020204" pitchFamily="34" charset="77"/>
              </a:rPr>
              <a:t>adapted by National Library of Medicine from Thomas </a:t>
            </a:r>
            <a:r>
              <a:rPr lang="en-US" sz="1200" dirty="0" err="1">
                <a:latin typeface="Avenir Next LT Pro" panose="020B0504020202020204" pitchFamily="34" charset="77"/>
              </a:rPr>
              <a:t>Walkington’s</a:t>
            </a:r>
            <a:r>
              <a:rPr lang="en-US" sz="1200" dirty="0">
                <a:latin typeface="Avenir Next LT Pro" panose="020B0504020202020204" pitchFamily="34" charset="77"/>
              </a:rPr>
              <a:t> </a:t>
            </a:r>
            <a:r>
              <a:rPr lang="en-US" sz="1200" i="1" dirty="0" err="1">
                <a:latin typeface="Avenir Next LT Pro" panose="020B0504020202020204" pitchFamily="34" charset="77"/>
              </a:rPr>
              <a:t>Optick</a:t>
            </a:r>
            <a:r>
              <a:rPr lang="en-US" sz="1200" i="1" dirty="0">
                <a:latin typeface="Avenir Next LT Pro" panose="020B0504020202020204" pitchFamily="34" charset="77"/>
              </a:rPr>
              <a:t> </a:t>
            </a:r>
            <a:r>
              <a:rPr lang="en-US" sz="1200" i="1" dirty="0" err="1">
                <a:latin typeface="Avenir Next LT Pro" panose="020B0504020202020204" pitchFamily="34" charset="77"/>
              </a:rPr>
              <a:t>Glasse</a:t>
            </a:r>
            <a:r>
              <a:rPr lang="en-US" sz="1200" i="1" dirty="0">
                <a:latin typeface="Avenir Next LT Pro" panose="020B0504020202020204" pitchFamily="34" charset="77"/>
              </a:rPr>
              <a:t> of Humors</a:t>
            </a:r>
            <a:r>
              <a:rPr lang="en-US" sz="1200" dirty="0">
                <a:latin typeface="Avenir Next LT Pro" panose="020B0504020202020204" pitchFamily="34" charset="77"/>
              </a:rPr>
              <a:t> (1607)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EF3A-C7AA-5CE5-D631-1A950F09063B}"/>
              </a:ext>
            </a:extLst>
          </p:cNvPr>
          <p:cNvSpPr>
            <a:spLocks noGrp="1"/>
          </p:cNvSpPr>
          <p:nvPr>
            <p:ph type="title"/>
          </p:nvPr>
        </p:nvSpPr>
        <p:spPr/>
        <p:txBody>
          <a:bodyPr>
            <a:normAutofit/>
          </a:bodyPr>
          <a:lstStyle/>
          <a:p>
            <a:pPr algn="ctr"/>
            <a:r>
              <a:rPr lang="en-US" dirty="0">
                <a:latin typeface="Avenir Next LT Pro" panose="020B0504020202020204" pitchFamily="34" charset="77"/>
              </a:rPr>
              <a:t>Shakespeare’s seven ages</a:t>
            </a:r>
          </a:p>
        </p:txBody>
      </p:sp>
      <p:sp>
        <p:nvSpPr>
          <p:cNvPr id="3" name="Content Placeholder 2">
            <a:extLst>
              <a:ext uri="{FF2B5EF4-FFF2-40B4-BE49-F238E27FC236}">
                <a16:creationId xmlns:a16="http://schemas.microsoft.com/office/drawing/2014/main" id="{FD4A0609-29A0-C78A-DC8B-CCEA49CC05B6}"/>
              </a:ext>
            </a:extLst>
          </p:cNvPr>
          <p:cNvSpPr>
            <a:spLocks noGrp="1"/>
          </p:cNvSpPr>
          <p:nvPr>
            <p:ph sz="half" idx="1"/>
          </p:nvPr>
        </p:nvSpPr>
        <p:spPr/>
        <p:txBody>
          <a:bodyPr>
            <a:normAutofit fontScale="92500" lnSpcReduction="10000"/>
          </a:bodyPr>
          <a:lstStyle/>
          <a:p>
            <a:pPr marL="0" indent="0">
              <a:buNone/>
            </a:pPr>
            <a:r>
              <a:rPr lang="en-US" sz="2000" i="1" dirty="0" err="1">
                <a:latin typeface="Avenir Next LT Pro" panose="020B0504020202020204" pitchFamily="34" charset="77"/>
              </a:rPr>
              <a:t>Jaques</a:t>
            </a:r>
            <a:r>
              <a:rPr lang="en-US" sz="2000" i="1" dirty="0">
                <a:latin typeface="Avenir Next LT Pro" panose="020B0504020202020204" pitchFamily="34" charset="77"/>
              </a:rPr>
              <a:t>: 	</a:t>
            </a:r>
            <a:r>
              <a:rPr lang="en-US" sz="2000" dirty="0">
                <a:latin typeface="Avenir Next LT Pro" panose="020B0504020202020204" pitchFamily="34" charset="77"/>
              </a:rPr>
              <a:t>All the world’s a stage,</a:t>
            </a:r>
          </a:p>
          <a:p>
            <a:pPr marL="0" indent="0">
              <a:buNone/>
            </a:pPr>
            <a:r>
              <a:rPr lang="en-US" sz="2000" dirty="0">
                <a:latin typeface="Avenir Next LT Pro" panose="020B0504020202020204" pitchFamily="34" charset="77"/>
              </a:rPr>
              <a:t>And all the men and women merely players.</a:t>
            </a:r>
          </a:p>
          <a:p>
            <a:pPr marL="0" indent="0">
              <a:buNone/>
            </a:pPr>
            <a:r>
              <a:rPr lang="en-US" sz="2000" dirty="0">
                <a:latin typeface="Avenir Next LT Pro" panose="020B0504020202020204" pitchFamily="34" charset="77"/>
              </a:rPr>
              <a:t>They have their exits and their entrances,</a:t>
            </a:r>
          </a:p>
          <a:p>
            <a:pPr marL="0" indent="0">
              <a:buNone/>
            </a:pPr>
            <a:r>
              <a:rPr lang="en-US" sz="2000" dirty="0">
                <a:latin typeface="Avenir Next LT Pro" panose="020B0504020202020204" pitchFamily="34" charset="77"/>
              </a:rPr>
              <a:t>And one man in his time plays many parts,</a:t>
            </a:r>
          </a:p>
          <a:p>
            <a:pPr marL="0" indent="0">
              <a:buNone/>
            </a:pPr>
            <a:r>
              <a:rPr lang="en-US" sz="2000" dirty="0">
                <a:latin typeface="Avenir Next LT Pro" panose="020B0504020202020204" pitchFamily="34" charset="77"/>
              </a:rPr>
              <a:t>His acts being seven ages …</a:t>
            </a:r>
          </a:p>
          <a:p>
            <a:pPr marL="0" indent="0">
              <a:buNone/>
            </a:pPr>
            <a:endParaRPr lang="en-US" sz="2000" dirty="0">
              <a:latin typeface="Avenir Next LT Pro" panose="020B0504020202020204" pitchFamily="34" charset="77"/>
            </a:endParaRPr>
          </a:p>
          <a:p>
            <a:pPr marL="0" indent="0">
              <a:buNone/>
            </a:pPr>
            <a:r>
              <a:rPr lang="en-US" sz="2000" dirty="0">
                <a:latin typeface="Avenir Next LT Pro" panose="020B0504020202020204" pitchFamily="34" charset="77"/>
              </a:rPr>
              <a:t>		And then the justice,</a:t>
            </a:r>
          </a:p>
          <a:p>
            <a:pPr marL="0" indent="0">
              <a:buNone/>
            </a:pPr>
            <a:r>
              <a:rPr lang="en-US" sz="2000" dirty="0">
                <a:latin typeface="Avenir Next LT Pro" panose="020B0504020202020204" pitchFamily="34" charset="77"/>
              </a:rPr>
              <a:t>In fair round belly with good capon </a:t>
            </a:r>
            <a:r>
              <a:rPr lang="en-US" sz="2000" dirty="0" err="1">
                <a:latin typeface="Avenir Next LT Pro" panose="020B0504020202020204" pitchFamily="34" charset="77"/>
              </a:rPr>
              <a:t>lin’d</a:t>
            </a:r>
            <a:r>
              <a:rPr lang="en-US" sz="2000" dirty="0">
                <a:latin typeface="Avenir Next LT Pro" panose="020B0504020202020204" pitchFamily="34" charset="77"/>
              </a:rPr>
              <a:t>,</a:t>
            </a:r>
          </a:p>
          <a:p>
            <a:pPr marL="0" indent="0">
              <a:buNone/>
            </a:pPr>
            <a:r>
              <a:rPr lang="en-US" sz="2000" dirty="0">
                <a:latin typeface="Avenir Next LT Pro" panose="020B0504020202020204" pitchFamily="34" charset="77"/>
              </a:rPr>
              <a:t>With eyes severe and beard of formal cut,</a:t>
            </a:r>
          </a:p>
          <a:p>
            <a:pPr marL="0" indent="0">
              <a:buNone/>
            </a:pPr>
            <a:r>
              <a:rPr lang="en-US" sz="2000" dirty="0">
                <a:latin typeface="Avenir Next LT Pro" panose="020B0504020202020204" pitchFamily="34" charset="77"/>
              </a:rPr>
              <a:t>Full of wise saws and modern instances;</a:t>
            </a:r>
          </a:p>
          <a:p>
            <a:pPr marL="0" indent="0">
              <a:buNone/>
            </a:pPr>
            <a:r>
              <a:rPr lang="en-US" sz="2000" dirty="0">
                <a:latin typeface="Avenir Next LT Pro" panose="020B0504020202020204" pitchFamily="34" charset="77"/>
              </a:rPr>
              <a:t>And so he plays his part.</a:t>
            </a:r>
          </a:p>
          <a:p>
            <a:pPr marL="0" indent="0">
              <a:buNone/>
            </a:pPr>
            <a:r>
              <a:rPr lang="en-US" sz="2000" dirty="0">
                <a:latin typeface="Avenir Next LT Pro" panose="020B0504020202020204" pitchFamily="34" charset="77"/>
              </a:rPr>
              <a:t>			</a:t>
            </a:r>
          </a:p>
        </p:txBody>
      </p:sp>
      <p:sp>
        <p:nvSpPr>
          <p:cNvPr id="4" name="Content Placeholder 3">
            <a:extLst>
              <a:ext uri="{FF2B5EF4-FFF2-40B4-BE49-F238E27FC236}">
                <a16:creationId xmlns:a16="http://schemas.microsoft.com/office/drawing/2014/main" id="{65AB84BE-2264-4358-C7B0-759B6218E999}"/>
              </a:ext>
            </a:extLst>
          </p:cNvPr>
          <p:cNvSpPr>
            <a:spLocks noGrp="1"/>
          </p:cNvSpPr>
          <p:nvPr>
            <p:ph sz="half" idx="2"/>
          </p:nvPr>
        </p:nvSpPr>
        <p:spPr>
          <a:xfrm>
            <a:off x="6172200" y="1825624"/>
            <a:ext cx="5605670" cy="4554855"/>
          </a:xfrm>
        </p:spPr>
        <p:txBody>
          <a:bodyPr>
            <a:normAutofit fontScale="92500" lnSpcReduction="10000"/>
          </a:bodyPr>
          <a:lstStyle/>
          <a:p>
            <a:pPr marL="0" indent="0">
              <a:buNone/>
            </a:pPr>
            <a:r>
              <a:rPr lang="en-US" sz="2000" dirty="0">
                <a:latin typeface="Avenir Next LT Pro" panose="020B0504020202020204" pitchFamily="34" charset="77"/>
              </a:rPr>
              <a:t>		The sixth age shifts</a:t>
            </a:r>
          </a:p>
          <a:p>
            <a:pPr marL="0" indent="0">
              <a:buNone/>
            </a:pPr>
            <a:r>
              <a:rPr lang="en-US" sz="2000" dirty="0">
                <a:latin typeface="Avenir Next LT Pro" panose="020B0504020202020204" pitchFamily="34" charset="77"/>
              </a:rPr>
              <a:t>Into the lean and </a:t>
            </a:r>
            <a:r>
              <a:rPr lang="en-US" sz="2000" dirty="0" err="1">
                <a:latin typeface="Avenir Next LT Pro" panose="020B0504020202020204" pitchFamily="34" charset="77"/>
              </a:rPr>
              <a:t>slipper’d</a:t>
            </a:r>
            <a:r>
              <a:rPr lang="en-US" sz="2000" dirty="0">
                <a:latin typeface="Avenir Next LT Pro" panose="020B0504020202020204" pitchFamily="34" charset="77"/>
              </a:rPr>
              <a:t> pantaloon,</a:t>
            </a:r>
          </a:p>
          <a:p>
            <a:pPr marL="0" indent="0">
              <a:buNone/>
            </a:pPr>
            <a:r>
              <a:rPr lang="en-US" sz="2000" dirty="0">
                <a:latin typeface="Avenir Next LT Pro" panose="020B0504020202020204" pitchFamily="34" charset="77"/>
              </a:rPr>
              <a:t>With spectacles on nose and pouch on side;</a:t>
            </a:r>
          </a:p>
          <a:p>
            <a:pPr marL="0" indent="0">
              <a:buNone/>
            </a:pPr>
            <a:r>
              <a:rPr lang="en-US" sz="2000" dirty="0">
                <a:latin typeface="Avenir Next LT Pro" panose="020B0504020202020204" pitchFamily="34" charset="77"/>
              </a:rPr>
              <a:t>His youthful hose, well </a:t>
            </a:r>
            <a:r>
              <a:rPr lang="en-US" sz="2000" dirty="0" err="1">
                <a:latin typeface="Avenir Next LT Pro" panose="020B0504020202020204" pitchFamily="34" charset="77"/>
              </a:rPr>
              <a:t>sav’d</a:t>
            </a:r>
            <a:r>
              <a:rPr lang="en-US" sz="2000" dirty="0">
                <a:latin typeface="Avenir Next LT Pro" panose="020B0504020202020204" pitchFamily="34" charset="77"/>
              </a:rPr>
              <a:t>, a world too wide</a:t>
            </a:r>
          </a:p>
          <a:p>
            <a:pPr marL="0" indent="0">
              <a:buNone/>
            </a:pPr>
            <a:r>
              <a:rPr lang="en-US" sz="2000" dirty="0">
                <a:latin typeface="Avenir Next LT Pro" panose="020B0504020202020204" pitchFamily="34" charset="77"/>
              </a:rPr>
              <a:t>For his shrunk shank; and his big manly voice,</a:t>
            </a:r>
          </a:p>
          <a:p>
            <a:pPr marL="0" indent="0">
              <a:buNone/>
            </a:pPr>
            <a:r>
              <a:rPr lang="en-US" sz="2000" dirty="0">
                <a:latin typeface="Avenir Next LT Pro" panose="020B0504020202020204" pitchFamily="34" charset="77"/>
              </a:rPr>
              <a:t>Turning again toward childish treble, pipes</a:t>
            </a:r>
          </a:p>
          <a:p>
            <a:pPr marL="0" indent="0">
              <a:buNone/>
            </a:pPr>
            <a:r>
              <a:rPr lang="en-US" sz="2000" dirty="0">
                <a:latin typeface="Avenir Next LT Pro" panose="020B0504020202020204" pitchFamily="34" charset="77"/>
              </a:rPr>
              <a:t>And whistles in his sound.</a:t>
            </a:r>
          </a:p>
          <a:p>
            <a:pPr marL="0" indent="0">
              <a:buNone/>
            </a:pPr>
            <a:endParaRPr lang="en-US" sz="2000" dirty="0">
              <a:latin typeface="Avenir Next LT Pro" panose="020B0504020202020204" pitchFamily="34" charset="77"/>
            </a:endParaRPr>
          </a:p>
          <a:p>
            <a:pPr marL="0" indent="0">
              <a:buNone/>
            </a:pPr>
            <a:r>
              <a:rPr lang="en-US" sz="2000" dirty="0">
                <a:latin typeface="Avenir Next LT Pro" panose="020B0504020202020204" pitchFamily="34" charset="77"/>
              </a:rPr>
              <a:t>		Last scene of all,</a:t>
            </a:r>
          </a:p>
          <a:p>
            <a:pPr marL="0" indent="0">
              <a:buNone/>
            </a:pPr>
            <a:r>
              <a:rPr lang="en-US" sz="2000" dirty="0">
                <a:latin typeface="Avenir Next LT Pro" panose="020B0504020202020204" pitchFamily="34" charset="77"/>
              </a:rPr>
              <a:t>That ends this strange eventful history,</a:t>
            </a:r>
          </a:p>
          <a:p>
            <a:pPr marL="0" indent="0">
              <a:buNone/>
            </a:pPr>
            <a:r>
              <a:rPr lang="en-US" sz="2000" dirty="0">
                <a:latin typeface="Avenir Next LT Pro" panose="020B0504020202020204" pitchFamily="34" charset="77"/>
              </a:rPr>
              <a:t>Is second childishness and mere oblivion;</a:t>
            </a:r>
          </a:p>
          <a:p>
            <a:pPr marL="0" indent="0">
              <a:buNone/>
            </a:pPr>
            <a:r>
              <a:rPr lang="en-US" sz="2000" dirty="0">
                <a:latin typeface="Avenir Next LT Pro" panose="020B0504020202020204" pitchFamily="34" charset="77"/>
              </a:rPr>
              <a:t>Sans teeth, sans eyes, sans taste, sans everything.</a:t>
            </a:r>
          </a:p>
        </p:txBody>
      </p:sp>
      <p:sp>
        <p:nvSpPr>
          <p:cNvPr id="5" name="TextBox 4">
            <a:extLst>
              <a:ext uri="{FF2B5EF4-FFF2-40B4-BE49-F238E27FC236}">
                <a16:creationId xmlns:a16="http://schemas.microsoft.com/office/drawing/2014/main" id="{5040C138-DD7E-B84A-BF93-1501C925ADEE}"/>
              </a:ext>
            </a:extLst>
          </p:cNvPr>
          <p:cNvSpPr txBox="1"/>
          <p:nvPr/>
        </p:nvSpPr>
        <p:spPr>
          <a:xfrm>
            <a:off x="175881" y="6462078"/>
            <a:ext cx="2047612" cy="276999"/>
          </a:xfrm>
          <a:prstGeom prst="rect">
            <a:avLst/>
          </a:prstGeom>
          <a:noFill/>
        </p:spPr>
        <p:txBody>
          <a:bodyPr wrap="none" rtlCol="0">
            <a:spAutoFit/>
          </a:bodyPr>
          <a:lstStyle/>
          <a:p>
            <a:r>
              <a:rPr lang="en-US" sz="1200" i="1" dirty="0">
                <a:latin typeface="Avenir Next LT Pro" panose="020B0504020202020204" pitchFamily="34" charset="77"/>
              </a:rPr>
              <a:t>As You Like It, </a:t>
            </a:r>
            <a:r>
              <a:rPr lang="en-US" sz="1200" dirty="0">
                <a:latin typeface="Avenir Next LT Pro" panose="020B0504020202020204" pitchFamily="34" charset="77"/>
              </a:rPr>
              <a:t>2.7.139-166.</a:t>
            </a:r>
            <a:endParaRPr lang="en-US" sz="1200" i="1" dirty="0">
              <a:latin typeface="Avenir Next LT Pro" panose="020B0504020202020204" pitchFamily="34" charset="77"/>
            </a:endParaRPr>
          </a:p>
        </p:txBody>
      </p:sp>
    </p:spTree>
    <p:extLst>
      <p:ext uri="{BB962C8B-B14F-4D97-AF65-F5344CB8AC3E}">
        <p14:creationId xmlns:p14="http://schemas.microsoft.com/office/powerpoint/2010/main" val="3641173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ainting of a family gathering&#10;&#10;Description automatically generated">
            <a:extLst>
              <a:ext uri="{FF2B5EF4-FFF2-40B4-BE49-F238E27FC236}">
                <a16:creationId xmlns:a16="http://schemas.microsoft.com/office/drawing/2014/main" id="{EE30F439-5B8E-6C1E-F405-FE69F5E96A6E}"/>
              </a:ext>
            </a:extLst>
          </p:cNvPr>
          <p:cNvPicPr>
            <a:picLocks noChangeAspect="1"/>
          </p:cNvPicPr>
          <p:nvPr/>
        </p:nvPicPr>
        <p:blipFill>
          <a:blip r:embed="rId3"/>
          <a:stretch>
            <a:fillRect/>
          </a:stretch>
        </p:blipFill>
        <p:spPr>
          <a:xfrm>
            <a:off x="-680498" y="-362434"/>
            <a:ext cx="11462990" cy="7582868"/>
          </a:xfrm>
          <a:prstGeom prst="rect">
            <a:avLst/>
          </a:prstGeom>
        </p:spPr>
      </p:pic>
      <p:sp>
        <p:nvSpPr>
          <p:cNvPr id="11" name="TextBox 10">
            <a:extLst>
              <a:ext uri="{FF2B5EF4-FFF2-40B4-BE49-F238E27FC236}">
                <a16:creationId xmlns:a16="http://schemas.microsoft.com/office/drawing/2014/main" id="{544A3170-FB92-BF5D-5C5E-8E5777D8D7BB}"/>
              </a:ext>
            </a:extLst>
          </p:cNvPr>
          <p:cNvSpPr txBox="1"/>
          <p:nvPr/>
        </p:nvSpPr>
        <p:spPr>
          <a:xfrm>
            <a:off x="9777743" y="6082460"/>
            <a:ext cx="2307939" cy="646331"/>
          </a:xfrm>
          <a:prstGeom prst="rect">
            <a:avLst/>
          </a:prstGeom>
          <a:noFill/>
        </p:spPr>
        <p:txBody>
          <a:bodyPr wrap="none" rtlCol="0">
            <a:spAutoFit/>
          </a:bodyPr>
          <a:lstStyle/>
          <a:p>
            <a:r>
              <a:rPr lang="en-US" sz="1200" i="1" dirty="0">
                <a:latin typeface="Avenir Next LT Pro" panose="020B0504020202020204" pitchFamily="34" charset="77"/>
              </a:rPr>
              <a:t>The seven ages of man </a:t>
            </a:r>
            <a:r>
              <a:rPr lang="en-US" sz="1200" dirty="0">
                <a:latin typeface="Avenir Next LT Pro" panose="020B0504020202020204" pitchFamily="34" charset="77"/>
              </a:rPr>
              <a:t>(1823)</a:t>
            </a:r>
            <a:r>
              <a:rPr lang="en-US" sz="1200" i="1" dirty="0">
                <a:latin typeface="Avenir Next LT Pro" panose="020B0504020202020204" pitchFamily="34" charset="77"/>
              </a:rPr>
              <a:t>,</a:t>
            </a:r>
          </a:p>
          <a:p>
            <a:r>
              <a:rPr lang="en-US" sz="1200" dirty="0">
                <a:latin typeface="Avenir Next LT Pro" panose="020B0504020202020204" pitchFamily="34" charset="77"/>
              </a:rPr>
              <a:t>George James De Wilde,</a:t>
            </a:r>
          </a:p>
          <a:p>
            <a:r>
              <a:rPr lang="en-US" sz="1200" dirty="0">
                <a:latin typeface="Avenir Next LT Pro" panose="020B0504020202020204" pitchFamily="34" charset="77"/>
              </a:rPr>
              <a:t>Folger Shakespeare Library.</a:t>
            </a:r>
          </a:p>
        </p:txBody>
      </p:sp>
    </p:spTree>
    <p:extLst>
      <p:ext uri="{BB962C8B-B14F-4D97-AF65-F5344CB8AC3E}">
        <p14:creationId xmlns:p14="http://schemas.microsoft.com/office/powerpoint/2010/main" val="3354586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53DFC-7CA4-33C7-7E17-40BFF154C918}"/>
              </a:ext>
            </a:extLst>
          </p:cNvPr>
          <p:cNvSpPr>
            <a:spLocks noGrp="1"/>
          </p:cNvSpPr>
          <p:nvPr>
            <p:ph type="title"/>
          </p:nvPr>
        </p:nvSpPr>
        <p:spPr/>
        <p:txBody>
          <a:bodyPr/>
          <a:lstStyle/>
          <a:p>
            <a:pPr algn="ctr"/>
            <a:r>
              <a:rPr lang="en-US" dirty="0">
                <a:latin typeface="Avenir Next LT Pro" panose="020B0504020202020204" pitchFamily="34" charset="77"/>
              </a:rPr>
              <a:t>Timeline of Lear’s madness (1/3)</a:t>
            </a:r>
          </a:p>
        </p:txBody>
      </p:sp>
      <p:cxnSp>
        <p:nvCxnSpPr>
          <p:cNvPr id="5" name="Straight Connector 4">
            <a:extLst>
              <a:ext uri="{FF2B5EF4-FFF2-40B4-BE49-F238E27FC236}">
                <a16:creationId xmlns:a16="http://schemas.microsoft.com/office/drawing/2014/main" id="{1F8D4E5C-B8E9-4037-EEBF-3BBDF721223C}"/>
              </a:ext>
            </a:extLst>
          </p:cNvPr>
          <p:cNvCxnSpPr/>
          <p:nvPr/>
        </p:nvCxnSpPr>
        <p:spPr>
          <a:xfrm>
            <a:off x="702275" y="2804987"/>
            <a:ext cx="10960443" cy="0"/>
          </a:xfrm>
          <a:prstGeom prst="line">
            <a:avLst/>
          </a:prstGeom>
          <a:ln w="38100">
            <a:solidFill>
              <a:srgbClr val="7030A0"/>
            </a:solidFill>
            <a:tailEnd type="triangle" w="lg" len="lg"/>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8997707-1E9B-AF60-D4D3-FB2E29D254A9}"/>
              </a:ext>
            </a:extLst>
          </p:cNvPr>
          <p:cNvSpPr txBox="1"/>
          <p:nvPr/>
        </p:nvSpPr>
        <p:spPr>
          <a:xfrm>
            <a:off x="109151" y="3237473"/>
            <a:ext cx="2075935" cy="2585323"/>
          </a:xfrm>
          <a:prstGeom prst="rect">
            <a:avLst/>
          </a:prstGeom>
          <a:noFill/>
        </p:spPr>
        <p:txBody>
          <a:bodyPr wrap="square" rtlCol="0">
            <a:spAutoFit/>
          </a:bodyPr>
          <a:lstStyle/>
          <a:p>
            <a:r>
              <a:rPr lang="en-US" i="1" dirty="0">
                <a:latin typeface="Avenir Next LT Pro" panose="020B0504020202020204" pitchFamily="34" charset="77"/>
              </a:rPr>
              <a:t>Kent:</a:t>
            </a:r>
            <a:r>
              <a:rPr lang="en-US" dirty="0">
                <a:latin typeface="Avenir Next LT Pro" panose="020B0504020202020204" pitchFamily="34" charset="77"/>
              </a:rPr>
              <a:t> Be Kent unmannerly when Lear is mad. What wouldst thou do, old man? … To plainness </a:t>
            </a:r>
            <a:r>
              <a:rPr lang="en-US" dirty="0" err="1">
                <a:latin typeface="Avenir Next LT Pro" panose="020B0504020202020204" pitchFamily="34" charset="77"/>
              </a:rPr>
              <a:t>honour’s</a:t>
            </a:r>
            <a:r>
              <a:rPr lang="en-US" dirty="0">
                <a:latin typeface="Avenir Next LT Pro" panose="020B0504020202020204" pitchFamily="34" charset="77"/>
              </a:rPr>
              <a:t> bound when majesty stoops to folly.</a:t>
            </a:r>
          </a:p>
        </p:txBody>
      </p:sp>
      <p:cxnSp>
        <p:nvCxnSpPr>
          <p:cNvPr id="8" name="Straight Connector 7">
            <a:extLst>
              <a:ext uri="{FF2B5EF4-FFF2-40B4-BE49-F238E27FC236}">
                <a16:creationId xmlns:a16="http://schemas.microsoft.com/office/drawing/2014/main" id="{8A3A96BA-6A30-DCD7-EFAB-9A41629AEEC2}"/>
              </a:ext>
            </a:extLst>
          </p:cNvPr>
          <p:cNvCxnSpPr/>
          <p:nvPr/>
        </p:nvCxnSpPr>
        <p:spPr>
          <a:xfrm>
            <a:off x="702275" y="2582565"/>
            <a:ext cx="0" cy="43248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673C281-FFF0-F680-CDCE-155C64068241}"/>
              </a:ext>
            </a:extLst>
          </p:cNvPr>
          <p:cNvSpPr txBox="1"/>
          <p:nvPr/>
        </p:nvSpPr>
        <p:spPr>
          <a:xfrm>
            <a:off x="22654" y="1577822"/>
            <a:ext cx="1359242" cy="923330"/>
          </a:xfrm>
          <a:prstGeom prst="rect">
            <a:avLst/>
          </a:prstGeom>
          <a:noFill/>
        </p:spPr>
        <p:txBody>
          <a:bodyPr wrap="square" rtlCol="0">
            <a:spAutoFit/>
          </a:bodyPr>
          <a:lstStyle/>
          <a:p>
            <a:pPr algn="ctr"/>
            <a:r>
              <a:rPr lang="en-US" dirty="0">
                <a:latin typeface="Avenir Next LT Pro" panose="020B0504020202020204" pitchFamily="34" charset="77"/>
              </a:rPr>
              <a:t>Lear banishes Cordelia</a:t>
            </a:r>
          </a:p>
        </p:txBody>
      </p:sp>
      <p:cxnSp>
        <p:nvCxnSpPr>
          <p:cNvPr id="10" name="Straight Connector 9">
            <a:extLst>
              <a:ext uri="{FF2B5EF4-FFF2-40B4-BE49-F238E27FC236}">
                <a16:creationId xmlns:a16="http://schemas.microsoft.com/office/drawing/2014/main" id="{6B5041ED-9F62-7E0E-2F5E-08DCF58B7C5B}"/>
              </a:ext>
            </a:extLst>
          </p:cNvPr>
          <p:cNvCxnSpPr/>
          <p:nvPr/>
        </p:nvCxnSpPr>
        <p:spPr>
          <a:xfrm>
            <a:off x="3989679" y="2592644"/>
            <a:ext cx="0" cy="43248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CE103E-EC88-8B09-EBFB-AC36067AEBD5}"/>
              </a:ext>
            </a:extLst>
          </p:cNvPr>
          <p:cNvSpPr txBox="1"/>
          <p:nvPr/>
        </p:nvSpPr>
        <p:spPr>
          <a:xfrm>
            <a:off x="3310058" y="1702373"/>
            <a:ext cx="1359242" cy="646331"/>
          </a:xfrm>
          <a:prstGeom prst="rect">
            <a:avLst/>
          </a:prstGeom>
          <a:noFill/>
        </p:spPr>
        <p:txBody>
          <a:bodyPr wrap="square" rtlCol="0">
            <a:spAutoFit/>
          </a:bodyPr>
          <a:lstStyle/>
          <a:p>
            <a:pPr algn="ctr"/>
            <a:r>
              <a:rPr lang="en-US" dirty="0">
                <a:latin typeface="Avenir Next LT Pro" panose="020B0504020202020204" pitchFamily="34" charset="77"/>
              </a:rPr>
              <a:t>Lear meets the Fool</a:t>
            </a:r>
          </a:p>
        </p:txBody>
      </p:sp>
      <p:sp>
        <p:nvSpPr>
          <p:cNvPr id="12" name="TextBox 11">
            <a:extLst>
              <a:ext uri="{FF2B5EF4-FFF2-40B4-BE49-F238E27FC236}">
                <a16:creationId xmlns:a16="http://schemas.microsoft.com/office/drawing/2014/main" id="{FCED39AD-B258-2DC4-7D41-64F05F8F5C4B}"/>
              </a:ext>
            </a:extLst>
          </p:cNvPr>
          <p:cNvSpPr txBox="1"/>
          <p:nvPr/>
        </p:nvSpPr>
        <p:spPr>
          <a:xfrm>
            <a:off x="3174134" y="3247552"/>
            <a:ext cx="2075935" cy="2308324"/>
          </a:xfrm>
          <a:prstGeom prst="rect">
            <a:avLst/>
          </a:prstGeom>
          <a:noFill/>
        </p:spPr>
        <p:txBody>
          <a:bodyPr wrap="square" rtlCol="0">
            <a:spAutoFit/>
          </a:bodyPr>
          <a:lstStyle/>
          <a:p>
            <a:r>
              <a:rPr lang="en-US" i="1" dirty="0">
                <a:latin typeface="Avenir Next LT Pro" panose="020B0504020202020204" pitchFamily="34" charset="77"/>
              </a:rPr>
              <a:t>Fool:</a:t>
            </a:r>
            <a:r>
              <a:rPr lang="en-US" dirty="0">
                <a:latin typeface="Avenir Next LT Pro" panose="020B0504020202020204" pitchFamily="34" charset="77"/>
              </a:rPr>
              <a:t> Thou </a:t>
            </a:r>
            <a:r>
              <a:rPr lang="en-US" dirty="0" err="1">
                <a:latin typeface="Avenir Next LT Pro" panose="020B0504020202020204" pitchFamily="34" charset="77"/>
              </a:rPr>
              <a:t>shouldst</a:t>
            </a:r>
            <a:r>
              <a:rPr lang="en-US" dirty="0">
                <a:latin typeface="Avenir Next LT Pro" panose="020B0504020202020204" pitchFamily="34" charset="77"/>
              </a:rPr>
              <a:t> not have been old till thou </a:t>
            </a:r>
            <a:r>
              <a:rPr lang="en-US" dirty="0" err="1">
                <a:latin typeface="Avenir Next LT Pro" panose="020B0504020202020204" pitchFamily="34" charset="77"/>
              </a:rPr>
              <a:t>hadst</a:t>
            </a:r>
            <a:r>
              <a:rPr lang="en-US" dirty="0">
                <a:latin typeface="Avenir Next LT Pro" panose="020B0504020202020204" pitchFamily="34" charset="77"/>
              </a:rPr>
              <a:t> been wise.</a:t>
            </a:r>
          </a:p>
          <a:p>
            <a:endParaRPr lang="en-US" dirty="0">
              <a:latin typeface="Avenir Next LT Pro" panose="020B0504020202020204" pitchFamily="34" charset="77"/>
            </a:endParaRPr>
          </a:p>
          <a:p>
            <a:r>
              <a:rPr lang="en-US" i="1" dirty="0">
                <a:latin typeface="Avenir Next LT Pro" panose="020B0504020202020204" pitchFamily="34" charset="77"/>
              </a:rPr>
              <a:t>Lear:</a:t>
            </a:r>
            <a:r>
              <a:rPr lang="en-US" dirty="0">
                <a:latin typeface="Avenir Next LT Pro" panose="020B0504020202020204" pitchFamily="34" charset="77"/>
              </a:rPr>
              <a:t> O let me not be mad, not mad, sweet heaven!</a:t>
            </a:r>
            <a:endParaRPr lang="en-US" i="1" dirty="0">
              <a:latin typeface="Avenir Next LT Pro" panose="020B0504020202020204" pitchFamily="34" charset="77"/>
            </a:endParaRPr>
          </a:p>
        </p:txBody>
      </p:sp>
      <p:cxnSp>
        <p:nvCxnSpPr>
          <p:cNvPr id="13" name="Straight Connector 12">
            <a:extLst>
              <a:ext uri="{FF2B5EF4-FFF2-40B4-BE49-F238E27FC236}">
                <a16:creationId xmlns:a16="http://schemas.microsoft.com/office/drawing/2014/main" id="{49C1E5E5-A836-5B13-FE11-71689029D572}"/>
              </a:ext>
            </a:extLst>
          </p:cNvPr>
          <p:cNvCxnSpPr/>
          <p:nvPr/>
        </p:nvCxnSpPr>
        <p:spPr>
          <a:xfrm>
            <a:off x="7167943" y="2583076"/>
            <a:ext cx="0" cy="43248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158A6DD-6B2B-6092-04BD-648BDCD942DC}"/>
              </a:ext>
            </a:extLst>
          </p:cNvPr>
          <p:cNvSpPr txBox="1"/>
          <p:nvPr/>
        </p:nvSpPr>
        <p:spPr>
          <a:xfrm>
            <a:off x="6096000" y="1690598"/>
            <a:ext cx="2143885" cy="646331"/>
          </a:xfrm>
          <a:prstGeom prst="rect">
            <a:avLst/>
          </a:prstGeom>
          <a:noFill/>
        </p:spPr>
        <p:txBody>
          <a:bodyPr wrap="square" rtlCol="0">
            <a:spAutoFit/>
          </a:bodyPr>
          <a:lstStyle/>
          <a:p>
            <a:pPr algn="ctr"/>
            <a:r>
              <a:rPr lang="en-US" dirty="0">
                <a:latin typeface="Avenir Next LT Pro" panose="020B0504020202020204" pitchFamily="34" charset="77"/>
              </a:rPr>
              <a:t>Lear curses</a:t>
            </a:r>
          </a:p>
          <a:p>
            <a:pPr algn="ctr"/>
            <a:r>
              <a:rPr lang="en-US" dirty="0">
                <a:latin typeface="Avenir Next LT Pro" panose="020B0504020202020204" pitchFamily="34" charset="77"/>
              </a:rPr>
              <a:t>Goneril &amp; Regan</a:t>
            </a:r>
          </a:p>
        </p:txBody>
      </p:sp>
      <p:sp>
        <p:nvSpPr>
          <p:cNvPr id="15" name="TextBox 14">
            <a:extLst>
              <a:ext uri="{FF2B5EF4-FFF2-40B4-BE49-F238E27FC236}">
                <a16:creationId xmlns:a16="http://schemas.microsoft.com/office/drawing/2014/main" id="{5452BBB8-8535-D0A8-CAF3-50F0EF6E0269}"/>
              </a:ext>
            </a:extLst>
          </p:cNvPr>
          <p:cNvSpPr txBox="1"/>
          <p:nvPr/>
        </p:nvSpPr>
        <p:spPr>
          <a:xfrm>
            <a:off x="5604947" y="3161131"/>
            <a:ext cx="3754201" cy="3416320"/>
          </a:xfrm>
          <a:prstGeom prst="rect">
            <a:avLst/>
          </a:prstGeom>
          <a:noFill/>
        </p:spPr>
        <p:txBody>
          <a:bodyPr wrap="square" rtlCol="0">
            <a:spAutoFit/>
          </a:bodyPr>
          <a:lstStyle/>
          <a:p>
            <a:r>
              <a:rPr lang="en-US" i="1" dirty="0">
                <a:latin typeface="Avenir Next LT Pro" panose="020B0504020202020204" pitchFamily="34" charset="77"/>
              </a:rPr>
              <a:t>Lear:</a:t>
            </a:r>
            <a:r>
              <a:rPr lang="en-US" dirty="0">
                <a:latin typeface="Avenir Next LT Pro" panose="020B0504020202020204" pitchFamily="34" charset="77"/>
              </a:rPr>
              <a:t> O, how this mother swells up toward my heart! </a:t>
            </a:r>
            <a:r>
              <a:rPr lang="en-US" i="1" dirty="0" err="1">
                <a:latin typeface="Avenir Next LT Pro" panose="020B0504020202020204" pitchFamily="34" charset="77"/>
              </a:rPr>
              <a:t>Hysterica</a:t>
            </a:r>
            <a:r>
              <a:rPr lang="en-US" i="1" dirty="0">
                <a:latin typeface="Avenir Next LT Pro" panose="020B0504020202020204" pitchFamily="34" charset="77"/>
              </a:rPr>
              <a:t> </a:t>
            </a:r>
            <a:r>
              <a:rPr lang="en-US" i="1" dirty="0" err="1">
                <a:latin typeface="Avenir Next LT Pro" panose="020B0504020202020204" pitchFamily="34" charset="77"/>
              </a:rPr>
              <a:t>passio</a:t>
            </a:r>
            <a:r>
              <a:rPr lang="en-US" dirty="0">
                <a:latin typeface="Avenir Next LT Pro" panose="020B0504020202020204" pitchFamily="34" charset="77"/>
              </a:rPr>
              <a:t>, down, thou climbing sorrow …</a:t>
            </a:r>
          </a:p>
          <a:p>
            <a:endParaRPr lang="en-US" dirty="0">
              <a:latin typeface="Avenir Next LT Pro" panose="020B0504020202020204" pitchFamily="34" charset="77"/>
            </a:endParaRPr>
          </a:p>
          <a:p>
            <a:r>
              <a:rPr lang="en-US" dirty="0">
                <a:latin typeface="Avenir Next LT Pro" panose="020B0504020202020204" pitchFamily="34" charset="77"/>
              </a:rPr>
              <a:t>You see me here, you gods, a poor old man, as full of grief as age, wretched in both … </a:t>
            </a:r>
          </a:p>
          <a:p>
            <a:r>
              <a:rPr lang="en-US" dirty="0">
                <a:latin typeface="Avenir Next LT Pro" panose="020B0504020202020204" pitchFamily="34" charset="77"/>
              </a:rPr>
              <a:t>I will have such revenges on you both that all the world shall – I will do such things – what they are yet I know not, but they shall be the terrors of the earth!</a:t>
            </a:r>
            <a:endParaRPr lang="en-US" i="1" dirty="0">
              <a:latin typeface="Avenir Next LT Pro" panose="020B0504020202020204" pitchFamily="34" charset="77"/>
            </a:endParaRPr>
          </a:p>
        </p:txBody>
      </p:sp>
      <p:cxnSp>
        <p:nvCxnSpPr>
          <p:cNvPr id="17" name="Straight Arrow Connector 16">
            <a:extLst>
              <a:ext uri="{FF2B5EF4-FFF2-40B4-BE49-F238E27FC236}">
                <a16:creationId xmlns:a16="http://schemas.microsoft.com/office/drawing/2014/main" id="{B89BAB19-6213-C6C4-693E-2EC4FC4EEDA1}"/>
              </a:ext>
            </a:extLst>
          </p:cNvPr>
          <p:cNvCxnSpPr>
            <a:cxnSpLocks/>
          </p:cNvCxnSpPr>
          <p:nvPr/>
        </p:nvCxnSpPr>
        <p:spPr>
          <a:xfrm>
            <a:off x="838200" y="2693775"/>
            <a:ext cx="3054178"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7D4CDCC-A356-8D56-F853-1BC1C4BEFDF9}"/>
              </a:ext>
            </a:extLst>
          </p:cNvPr>
          <p:cNvSpPr txBox="1"/>
          <p:nvPr/>
        </p:nvSpPr>
        <p:spPr>
          <a:xfrm>
            <a:off x="1734347" y="2335816"/>
            <a:ext cx="1261884" cy="369332"/>
          </a:xfrm>
          <a:prstGeom prst="rect">
            <a:avLst/>
          </a:prstGeom>
          <a:noFill/>
        </p:spPr>
        <p:txBody>
          <a:bodyPr wrap="none" rtlCol="0">
            <a:spAutoFit/>
          </a:bodyPr>
          <a:lstStyle/>
          <a:p>
            <a:r>
              <a:rPr lang="en-US" i="1" dirty="0">
                <a:latin typeface="Avenir Next LT Pro" panose="020B0504020202020204" pitchFamily="34" charset="77"/>
              </a:rPr>
              <a:t>~ 1 month</a:t>
            </a:r>
          </a:p>
        </p:txBody>
      </p:sp>
      <p:sp>
        <p:nvSpPr>
          <p:cNvPr id="22" name="TextBox 21">
            <a:extLst>
              <a:ext uri="{FF2B5EF4-FFF2-40B4-BE49-F238E27FC236}">
                <a16:creationId xmlns:a16="http://schemas.microsoft.com/office/drawing/2014/main" id="{5E95E0C8-9FCD-028A-BE02-B9E4A66A65B5}"/>
              </a:ext>
            </a:extLst>
          </p:cNvPr>
          <p:cNvSpPr txBox="1"/>
          <p:nvPr/>
        </p:nvSpPr>
        <p:spPr>
          <a:xfrm>
            <a:off x="9467339" y="1690598"/>
            <a:ext cx="2020329" cy="646331"/>
          </a:xfrm>
          <a:prstGeom prst="rect">
            <a:avLst/>
          </a:prstGeom>
          <a:noFill/>
        </p:spPr>
        <p:txBody>
          <a:bodyPr wrap="square" rtlCol="0">
            <a:spAutoFit/>
          </a:bodyPr>
          <a:lstStyle/>
          <a:p>
            <a:pPr algn="ctr"/>
            <a:r>
              <a:rPr lang="en-US" dirty="0">
                <a:latin typeface="Avenir Next LT Pro" panose="020B0504020202020204" pitchFamily="34" charset="77"/>
              </a:rPr>
              <a:t>Lear &amp; the Fool in the storm</a:t>
            </a:r>
          </a:p>
        </p:txBody>
      </p:sp>
      <p:sp>
        <p:nvSpPr>
          <p:cNvPr id="23" name="TextBox 22">
            <a:extLst>
              <a:ext uri="{FF2B5EF4-FFF2-40B4-BE49-F238E27FC236}">
                <a16:creationId xmlns:a16="http://schemas.microsoft.com/office/drawing/2014/main" id="{EF9189C3-3BC8-BE6F-6B3A-DE93641FEE0A}"/>
              </a:ext>
            </a:extLst>
          </p:cNvPr>
          <p:cNvSpPr txBox="1"/>
          <p:nvPr/>
        </p:nvSpPr>
        <p:spPr>
          <a:xfrm>
            <a:off x="9736280" y="3161131"/>
            <a:ext cx="2195374" cy="2308324"/>
          </a:xfrm>
          <a:prstGeom prst="rect">
            <a:avLst/>
          </a:prstGeom>
          <a:noFill/>
        </p:spPr>
        <p:txBody>
          <a:bodyPr wrap="square" rtlCol="0">
            <a:spAutoFit/>
          </a:bodyPr>
          <a:lstStyle/>
          <a:p>
            <a:r>
              <a:rPr lang="en-US" i="1" dirty="0">
                <a:latin typeface="Avenir Next LT Pro" panose="020B0504020202020204" pitchFamily="34" charset="77"/>
              </a:rPr>
              <a:t>Lear:</a:t>
            </a:r>
            <a:r>
              <a:rPr lang="en-US" dirty="0">
                <a:latin typeface="Avenir Next LT Pro" panose="020B0504020202020204" pitchFamily="34" charset="77"/>
              </a:rPr>
              <a:t> Blow, winds and crack your cheeks … Here I stand your slave, a poor, infirm, weak and despised old man … My wits begin to turn.</a:t>
            </a:r>
            <a:endParaRPr lang="en-US" i="1" dirty="0">
              <a:latin typeface="Avenir Next LT Pro" panose="020B0504020202020204" pitchFamily="34" charset="77"/>
            </a:endParaRPr>
          </a:p>
        </p:txBody>
      </p:sp>
      <p:cxnSp>
        <p:nvCxnSpPr>
          <p:cNvPr id="24" name="Straight Connector 23">
            <a:extLst>
              <a:ext uri="{FF2B5EF4-FFF2-40B4-BE49-F238E27FC236}">
                <a16:creationId xmlns:a16="http://schemas.microsoft.com/office/drawing/2014/main" id="{DCFBC809-E675-BB30-BB11-A791BF7CBD95}"/>
              </a:ext>
            </a:extLst>
          </p:cNvPr>
          <p:cNvCxnSpPr/>
          <p:nvPr/>
        </p:nvCxnSpPr>
        <p:spPr>
          <a:xfrm>
            <a:off x="10542372" y="2588744"/>
            <a:ext cx="0" cy="43248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DF5C91F-D420-1EDB-37A2-A4AE9B0A5EA3}"/>
              </a:ext>
            </a:extLst>
          </p:cNvPr>
          <p:cNvCxnSpPr>
            <a:cxnSpLocks/>
          </p:cNvCxnSpPr>
          <p:nvPr/>
        </p:nvCxnSpPr>
        <p:spPr>
          <a:xfrm>
            <a:off x="4076704" y="2685001"/>
            <a:ext cx="6428603" cy="2014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25574A0-355C-5F84-2EF2-92D2BBBA8CC3}"/>
              </a:ext>
            </a:extLst>
          </p:cNvPr>
          <p:cNvSpPr txBox="1"/>
          <p:nvPr/>
        </p:nvSpPr>
        <p:spPr>
          <a:xfrm>
            <a:off x="8012195" y="2356022"/>
            <a:ext cx="1456232" cy="369332"/>
          </a:xfrm>
          <a:prstGeom prst="rect">
            <a:avLst/>
          </a:prstGeom>
          <a:noFill/>
        </p:spPr>
        <p:txBody>
          <a:bodyPr wrap="none" rtlCol="0">
            <a:spAutoFit/>
          </a:bodyPr>
          <a:lstStyle/>
          <a:p>
            <a:r>
              <a:rPr lang="en-US" i="1" dirty="0">
                <a:latin typeface="Avenir Next LT Pro" panose="020B0504020202020204" pitchFamily="34" charset="77"/>
              </a:rPr>
              <a:t>several days</a:t>
            </a:r>
          </a:p>
        </p:txBody>
      </p:sp>
    </p:spTree>
    <p:extLst>
      <p:ext uri="{BB962C8B-B14F-4D97-AF65-F5344CB8AC3E}">
        <p14:creationId xmlns:p14="http://schemas.microsoft.com/office/powerpoint/2010/main" val="2358225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53DFC-7CA4-33C7-7E17-40BFF154C918}"/>
              </a:ext>
            </a:extLst>
          </p:cNvPr>
          <p:cNvSpPr>
            <a:spLocks noGrp="1"/>
          </p:cNvSpPr>
          <p:nvPr>
            <p:ph type="title"/>
          </p:nvPr>
        </p:nvSpPr>
        <p:spPr/>
        <p:txBody>
          <a:bodyPr/>
          <a:lstStyle/>
          <a:p>
            <a:pPr algn="ctr"/>
            <a:r>
              <a:rPr lang="en-US" dirty="0">
                <a:latin typeface="Avenir Next LT Pro" panose="020B0504020202020204" pitchFamily="34" charset="77"/>
              </a:rPr>
              <a:t>Timeline of Lear’s madness (2/3)</a:t>
            </a:r>
          </a:p>
        </p:txBody>
      </p:sp>
      <p:cxnSp>
        <p:nvCxnSpPr>
          <p:cNvPr id="5" name="Straight Connector 4">
            <a:extLst>
              <a:ext uri="{FF2B5EF4-FFF2-40B4-BE49-F238E27FC236}">
                <a16:creationId xmlns:a16="http://schemas.microsoft.com/office/drawing/2014/main" id="{1F8D4E5C-B8E9-4037-EEBF-3BBDF721223C}"/>
              </a:ext>
            </a:extLst>
          </p:cNvPr>
          <p:cNvCxnSpPr>
            <a:cxnSpLocks/>
          </p:cNvCxnSpPr>
          <p:nvPr/>
        </p:nvCxnSpPr>
        <p:spPr>
          <a:xfrm>
            <a:off x="191530" y="2804987"/>
            <a:ext cx="11471188" cy="0"/>
          </a:xfrm>
          <a:prstGeom prst="line">
            <a:avLst/>
          </a:prstGeom>
          <a:ln w="38100">
            <a:solidFill>
              <a:srgbClr val="7030A0"/>
            </a:solidFill>
            <a:headEnd type="triangle" w="lg" len="lg"/>
            <a:tailEnd type="triangle" w="lg" len="lg"/>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8A3A96BA-6A30-DCD7-EFAB-9A41629AEEC2}"/>
              </a:ext>
            </a:extLst>
          </p:cNvPr>
          <p:cNvCxnSpPr/>
          <p:nvPr/>
        </p:nvCxnSpPr>
        <p:spPr>
          <a:xfrm>
            <a:off x="702275" y="2582565"/>
            <a:ext cx="0" cy="43248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5041ED-9F62-7E0E-2F5E-08DCF58B7C5B}"/>
              </a:ext>
            </a:extLst>
          </p:cNvPr>
          <p:cNvCxnSpPr/>
          <p:nvPr/>
        </p:nvCxnSpPr>
        <p:spPr>
          <a:xfrm>
            <a:off x="4055075" y="2625774"/>
            <a:ext cx="0" cy="43248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CE103E-EC88-8B09-EBFB-AC36067AEBD5}"/>
              </a:ext>
            </a:extLst>
          </p:cNvPr>
          <p:cNvSpPr txBox="1"/>
          <p:nvPr/>
        </p:nvSpPr>
        <p:spPr>
          <a:xfrm>
            <a:off x="2816823" y="1695148"/>
            <a:ext cx="2260251" cy="646331"/>
          </a:xfrm>
          <a:prstGeom prst="rect">
            <a:avLst/>
          </a:prstGeom>
          <a:noFill/>
        </p:spPr>
        <p:txBody>
          <a:bodyPr wrap="square" rtlCol="0">
            <a:spAutoFit/>
          </a:bodyPr>
          <a:lstStyle/>
          <a:p>
            <a:pPr algn="ctr"/>
            <a:r>
              <a:rPr lang="en-US" dirty="0">
                <a:latin typeface="Avenir Next LT Pro" panose="020B0504020202020204" pitchFamily="34" charset="77"/>
              </a:rPr>
              <a:t>Gloucester tries to help Lear</a:t>
            </a:r>
          </a:p>
        </p:txBody>
      </p:sp>
      <p:sp>
        <p:nvSpPr>
          <p:cNvPr id="12" name="TextBox 11">
            <a:extLst>
              <a:ext uri="{FF2B5EF4-FFF2-40B4-BE49-F238E27FC236}">
                <a16:creationId xmlns:a16="http://schemas.microsoft.com/office/drawing/2014/main" id="{FCED39AD-B258-2DC4-7D41-64F05F8F5C4B}"/>
              </a:ext>
            </a:extLst>
          </p:cNvPr>
          <p:cNvSpPr txBox="1"/>
          <p:nvPr/>
        </p:nvSpPr>
        <p:spPr>
          <a:xfrm>
            <a:off x="3017107" y="3215983"/>
            <a:ext cx="2171115" cy="3416320"/>
          </a:xfrm>
          <a:prstGeom prst="rect">
            <a:avLst/>
          </a:prstGeom>
          <a:noFill/>
        </p:spPr>
        <p:txBody>
          <a:bodyPr wrap="square" rtlCol="0">
            <a:spAutoFit/>
          </a:bodyPr>
          <a:lstStyle/>
          <a:p>
            <a:r>
              <a:rPr lang="en-US" i="1" dirty="0">
                <a:latin typeface="Avenir Next LT Pro" panose="020B0504020202020204" pitchFamily="34" charset="77"/>
              </a:rPr>
              <a:t>Kent:</a:t>
            </a:r>
            <a:r>
              <a:rPr lang="en-US" dirty="0">
                <a:latin typeface="Avenir Next LT Pro" panose="020B0504020202020204" pitchFamily="34" charset="77"/>
              </a:rPr>
              <a:t> His [Lear’s] wits being </a:t>
            </a:r>
            <a:r>
              <a:rPr lang="en-US" dirty="0" err="1">
                <a:latin typeface="Avenir Next LT Pro" panose="020B0504020202020204" pitchFamily="34" charset="77"/>
              </a:rPr>
              <a:t>t’unsettle</a:t>
            </a:r>
            <a:r>
              <a:rPr lang="en-US" dirty="0">
                <a:latin typeface="Avenir Next LT Pro" panose="020B0504020202020204" pitchFamily="34" charset="77"/>
              </a:rPr>
              <a:t>.</a:t>
            </a:r>
          </a:p>
          <a:p>
            <a:endParaRPr lang="en-US" i="1" dirty="0">
              <a:latin typeface="Avenir Next LT Pro" panose="020B0504020202020204" pitchFamily="34" charset="77"/>
            </a:endParaRPr>
          </a:p>
          <a:p>
            <a:r>
              <a:rPr lang="en-US" i="1" dirty="0">
                <a:latin typeface="Avenir Next LT Pro" panose="020B0504020202020204" pitchFamily="34" charset="77"/>
              </a:rPr>
              <a:t>Gloucester:</a:t>
            </a:r>
            <a:r>
              <a:rPr lang="en-US" dirty="0">
                <a:latin typeface="Avenir Next LT Pro" panose="020B0504020202020204" pitchFamily="34" charset="77"/>
              </a:rPr>
              <a:t> Thou sayest the King grows mad; I’ll tell thee, friend, I am almost mad myself … True to tell thee, the grief had crazed my wits.</a:t>
            </a:r>
            <a:endParaRPr lang="en-US" i="1" dirty="0">
              <a:latin typeface="Avenir Next LT Pro" panose="020B0504020202020204" pitchFamily="34" charset="77"/>
            </a:endParaRPr>
          </a:p>
        </p:txBody>
      </p:sp>
      <p:cxnSp>
        <p:nvCxnSpPr>
          <p:cNvPr id="13" name="Straight Connector 12">
            <a:extLst>
              <a:ext uri="{FF2B5EF4-FFF2-40B4-BE49-F238E27FC236}">
                <a16:creationId xmlns:a16="http://schemas.microsoft.com/office/drawing/2014/main" id="{49C1E5E5-A836-5B13-FE11-71689029D572}"/>
              </a:ext>
            </a:extLst>
          </p:cNvPr>
          <p:cNvCxnSpPr/>
          <p:nvPr/>
        </p:nvCxnSpPr>
        <p:spPr>
          <a:xfrm>
            <a:off x="7271950" y="2613415"/>
            <a:ext cx="0" cy="43248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158A6DD-6B2B-6092-04BD-648BDCD942DC}"/>
              </a:ext>
            </a:extLst>
          </p:cNvPr>
          <p:cNvSpPr txBox="1"/>
          <p:nvPr/>
        </p:nvSpPr>
        <p:spPr>
          <a:xfrm>
            <a:off x="6200007" y="1715941"/>
            <a:ext cx="2143885" cy="369332"/>
          </a:xfrm>
          <a:prstGeom prst="rect">
            <a:avLst/>
          </a:prstGeom>
          <a:noFill/>
        </p:spPr>
        <p:txBody>
          <a:bodyPr wrap="square" rtlCol="0">
            <a:spAutoFit/>
          </a:bodyPr>
          <a:lstStyle/>
          <a:p>
            <a:pPr algn="ctr"/>
            <a:r>
              <a:rPr lang="en-US" dirty="0">
                <a:latin typeface="Avenir Next LT Pro" panose="020B0504020202020204" pitchFamily="34" charset="77"/>
              </a:rPr>
              <a:t>The mock trial</a:t>
            </a:r>
          </a:p>
        </p:txBody>
      </p:sp>
      <p:sp>
        <p:nvSpPr>
          <p:cNvPr id="15" name="TextBox 14">
            <a:extLst>
              <a:ext uri="{FF2B5EF4-FFF2-40B4-BE49-F238E27FC236}">
                <a16:creationId xmlns:a16="http://schemas.microsoft.com/office/drawing/2014/main" id="{5452BBB8-8535-D0A8-CAF3-50F0EF6E0269}"/>
              </a:ext>
            </a:extLst>
          </p:cNvPr>
          <p:cNvSpPr txBox="1"/>
          <p:nvPr/>
        </p:nvSpPr>
        <p:spPr>
          <a:xfrm>
            <a:off x="6233981" y="3215983"/>
            <a:ext cx="2171109" cy="2862322"/>
          </a:xfrm>
          <a:prstGeom prst="rect">
            <a:avLst/>
          </a:prstGeom>
          <a:noFill/>
        </p:spPr>
        <p:txBody>
          <a:bodyPr wrap="square" rtlCol="0">
            <a:spAutoFit/>
          </a:bodyPr>
          <a:lstStyle/>
          <a:p>
            <a:r>
              <a:rPr lang="en-US" i="1" dirty="0">
                <a:latin typeface="Avenir Next LT Pro" panose="020B0504020202020204" pitchFamily="34" charset="77"/>
              </a:rPr>
              <a:t>Lear holds a mock trial of Goneril &amp; Regan, appointing Kent, the Fool &amp; Poor Tom as jurors. Lear hallucinates.</a:t>
            </a:r>
          </a:p>
          <a:p>
            <a:endParaRPr lang="en-US" i="1" dirty="0">
              <a:latin typeface="Avenir Next LT Pro" panose="020B0504020202020204" pitchFamily="34" charset="77"/>
            </a:endParaRPr>
          </a:p>
          <a:p>
            <a:r>
              <a:rPr lang="en-US" i="1" dirty="0">
                <a:latin typeface="Avenir Next LT Pro" panose="020B0504020202020204" pitchFamily="34" charset="77"/>
              </a:rPr>
              <a:t>Kent: </a:t>
            </a:r>
            <a:r>
              <a:rPr lang="en-US" dirty="0">
                <a:latin typeface="Avenir Next LT Pro" panose="020B0504020202020204" pitchFamily="34" charset="77"/>
              </a:rPr>
              <a:t>Trouble him [Lear] not; his wits are gone.</a:t>
            </a:r>
            <a:endParaRPr lang="en-US" i="1" dirty="0">
              <a:latin typeface="Avenir Next LT Pro" panose="020B0504020202020204" pitchFamily="34" charset="77"/>
            </a:endParaRPr>
          </a:p>
        </p:txBody>
      </p:sp>
      <p:sp>
        <p:nvSpPr>
          <p:cNvPr id="22" name="TextBox 21">
            <a:extLst>
              <a:ext uri="{FF2B5EF4-FFF2-40B4-BE49-F238E27FC236}">
                <a16:creationId xmlns:a16="http://schemas.microsoft.com/office/drawing/2014/main" id="{5E95E0C8-9FCD-028A-BE02-B9E4A66A65B5}"/>
              </a:ext>
            </a:extLst>
          </p:cNvPr>
          <p:cNvSpPr txBox="1"/>
          <p:nvPr/>
        </p:nvSpPr>
        <p:spPr>
          <a:xfrm>
            <a:off x="9333471" y="1690085"/>
            <a:ext cx="2020329" cy="923330"/>
          </a:xfrm>
          <a:prstGeom prst="rect">
            <a:avLst/>
          </a:prstGeom>
          <a:noFill/>
        </p:spPr>
        <p:txBody>
          <a:bodyPr wrap="square" rtlCol="0">
            <a:spAutoFit/>
          </a:bodyPr>
          <a:lstStyle/>
          <a:p>
            <a:pPr algn="ctr"/>
            <a:r>
              <a:rPr lang="en-US" dirty="0">
                <a:latin typeface="Avenir Next LT Pro" panose="020B0504020202020204" pitchFamily="34" charset="77"/>
              </a:rPr>
              <a:t>Albany accuses Goneril of driving Lear mad</a:t>
            </a:r>
          </a:p>
        </p:txBody>
      </p:sp>
      <p:sp>
        <p:nvSpPr>
          <p:cNvPr id="23" name="TextBox 22">
            <a:extLst>
              <a:ext uri="{FF2B5EF4-FFF2-40B4-BE49-F238E27FC236}">
                <a16:creationId xmlns:a16="http://schemas.microsoft.com/office/drawing/2014/main" id="{EF9189C3-3BC8-BE6F-6B3A-DE93641FEE0A}"/>
              </a:ext>
            </a:extLst>
          </p:cNvPr>
          <p:cNvSpPr txBox="1"/>
          <p:nvPr/>
        </p:nvSpPr>
        <p:spPr>
          <a:xfrm>
            <a:off x="9504404" y="3237473"/>
            <a:ext cx="2158313" cy="2862322"/>
          </a:xfrm>
          <a:prstGeom prst="rect">
            <a:avLst/>
          </a:prstGeom>
          <a:noFill/>
        </p:spPr>
        <p:txBody>
          <a:bodyPr wrap="square" rtlCol="0">
            <a:spAutoFit/>
          </a:bodyPr>
          <a:lstStyle/>
          <a:p>
            <a:r>
              <a:rPr lang="en-US" i="1" dirty="0">
                <a:latin typeface="Avenir Next LT Pro" panose="020B0504020202020204" pitchFamily="34" charset="77"/>
              </a:rPr>
              <a:t>Albany</a:t>
            </a:r>
            <a:r>
              <a:rPr lang="en-US" dirty="0">
                <a:latin typeface="Avenir Next LT Pro" panose="020B0504020202020204" pitchFamily="34" charset="77"/>
              </a:rPr>
              <a:t> [to Goneril]: A father, and a gracious aged man whose reverence even the head-lugged bear would lick, most barbarous, most degenerate, have you </a:t>
            </a:r>
            <a:r>
              <a:rPr lang="en-US" dirty="0" err="1">
                <a:latin typeface="Avenir Next LT Pro" panose="020B0504020202020204" pitchFamily="34" charset="77"/>
              </a:rPr>
              <a:t>madded</a:t>
            </a:r>
            <a:r>
              <a:rPr lang="en-US" dirty="0">
                <a:latin typeface="Avenir Next LT Pro" panose="020B0504020202020204" pitchFamily="34" charset="77"/>
              </a:rPr>
              <a:t>.</a:t>
            </a:r>
            <a:endParaRPr lang="en-US" i="1" dirty="0">
              <a:latin typeface="Avenir Next LT Pro" panose="020B0504020202020204" pitchFamily="34" charset="77"/>
            </a:endParaRPr>
          </a:p>
        </p:txBody>
      </p:sp>
      <p:cxnSp>
        <p:nvCxnSpPr>
          <p:cNvPr id="24" name="Straight Connector 23">
            <a:extLst>
              <a:ext uri="{FF2B5EF4-FFF2-40B4-BE49-F238E27FC236}">
                <a16:creationId xmlns:a16="http://schemas.microsoft.com/office/drawing/2014/main" id="{DCFBC809-E675-BB30-BB11-A791BF7CBD95}"/>
              </a:ext>
            </a:extLst>
          </p:cNvPr>
          <p:cNvCxnSpPr/>
          <p:nvPr/>
        </p:nvCxnSpPr>
        <p:spPr>
          <a:xfrm>
            <a:off x="10542372" y="2588744"/>
            <a:ext cx="0" cy="43248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1FC5AA7-94D0-8AF2-41C6-8337DE7F28D3}"/>
              </a:ext>
            </a:extLst>
          </p:cNvPr>
          <p:cNvSpPr txBox="1"/>
          <p:nvPr/>
        </p:nvSpPr>
        <p:spPr>
          <a:xfrm>
            <a:off x="-134900" y="1690086"/>
            <a:ext cx="2020329" cy="646331"/>
          </a:xfrm>
          <a:prstGeom prst="rect">
            <a:avLst/>
          </a:prstGeom>
          <a:noFill/>
        </p:spPr>
        <p:txBody>
          <a:bodyPr wrap="square" rtlCol="0">
            <a:spAutoFit/>
          </a:bodyPr>
          <a:lstStyle/>
          <a:p>
            <a:pPr algn="ctr"/>
            <a:r>
              <a:rPr lang="en-US" dirty="0">
                <a:latin typeface="Avenir Next LT Pro" panose="020B0504020202020204" pitchFamily="34" charset="77"/>
              </a:rPr>
              <a:t>Kent seeks shelter for Lear</a:t>
            </a:r>
          </a:p>
        </p:txBody>
      </p:sp>
      <p:sp>
        <p:nvSpPr>
          <p:cNvPr id="26" name="TextBox 25">
            <a:extLst>
              <a:ext uri="{FF2B5EF4-FFF2-40B4-BE49-F238E27FC236}">
                <a16:creationId xmlns:a16="http://schemas.microsoft.com/office/drawing/2014/main" id="{FA213BFA-AE97-F6C2-E057-543B43287575}"/>
              </a:ext>
            </a:extLst>
          </p:cNvPr>
          <p:cNvSpPr txBox="1"/>
          <p:nvPr/>
        </p:nvSpPr>
        <p:spPr>
          <a:xfrm>
            <a:off x="191530" y="3243651"/>
            <a:ext cx="2171112" cy="3139321"/>
          </a:xfrm>
          <a:prstGeom prst="rect">
            <a:avLst/>
          </a:prstGeom>
          <a:noFill/>
        </p:spPr>
        <p:txBody>
          <a:bodyPr wrap="square" rtlCol="0">
            <a:spAutoFit/>
          </a:bodyPr>
          <a:lstStyle/>
          <a:p>
            <a:r>
              <a:rPr lang="en-US" i="1" dirty="0">
                <a:latin typeface="Avenir Next LT Pro" panose="020B0504020202020204" pitchFamily="34" charset="77"/>
              </a:rPr>
              <a:t>Lear:</a:t>
            </a:r>
            <a:r>
              <a:rPr lang="en-US" dirty="0">
                <a:latin typeface="Avenir Next LT Pro" panose="020B0504020202020204" pitchFamily="34" charset="77"/>
              </a:rPr>
              <a:t> This tempest in my mind doth from my senses take all feeling else, save what beats there, filial ingratitude … O, that way madness lies, let me shun that; no more of that.</a:t>
            </a:r>
            <a:endParaRPr lang="en-US" i="1" dirty="0">
              <a:latin typeface="Avenir Next LT Pro" panose="020B0504020202020204" pitchFamily="34" charset="77"/>
            </a:endParaRPr>
          </a:p>
        </p:txBody>
      </p:sp>
      <p:cxnSp>
        <p:nvCxnSpPr>
          <p:cNvPr id="27" name="Straight Arrow Connector 26">
            <a:extLst>
              <a:ext uri="{FF2B5EF4-FFF2-40B4-BE49-F238E27FC236}">
                <a16:creationId xmlns:a16="http://schemas.microsoft.com/office/drawing/2014/main" id="{DDF5C91F-D420-1EDB-37A2-A4AE9B0A5EA3}"/>
              </a:ext>
            </a:extLst>
          </p:cNvPr>
          <p:cNvCxnSpPr>
            <a:cxnSpLocks/>
          </p:cNvCxnSpPr>
          <p:nvPr/>
        </p:nvCxnSpPr>
        <p:spPr>
          <a:xfrm flipV="1">
            <a:off x="864966" y="2703514"/>
            <a:ext cx="9588850" cy="6203"/>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25574A0-355C-5F84-2EF2-92D2BBBA8CC3}"/>
              </a:ext>
            </a:extLst>
          </p:cNvPr>
          <p:cNvSpPr txBox="1"/>
          <p:nvPr/>
        </p:nvSpPr>
        <p:spPr>
          <a:xfrm>
            <a:off x="5110986" y="2308809"/>
            <a:ext cx="1462260" cy="369332"/>
          </a:xfrm>
          <a:prstGeom prst="rect">
            <a:avLst/>
          </a:prstGeom>
          <a:noFill/>
        </p:spPr>
        <p:txBody>
          <a:bodyPr wrap="none" rtlCol="0">
            <a:spAutoFit/>
          </a:bodyPr>
          <a:lstStyle/>
          <a:p>
            <a:r>
              <a:rPr lang="en-US" i="1" dirty="0">
                <a:latin typeface="Avenir Next LT Pro" panose="020B0504020202020204" pitchFamily="34" charset="77"/>
              </a:rPr>
              <a:t>a day or two</a:t>
            </a:r>
          </a:p>
        </p:txBody>
      </p:sp>
    </p:spTree>
    <p:extLst>
      <p:ext uri="{BB962C8B-B14F-4D97-AF65-F5344CB8AC3E}">
        <p14:creationId xmlns:p14="http://schemas.microsoft.com/office/powerpoint/2010/main" val="499731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549E033C-0F6E-5552-6049-9C1284FDAD5D}"/>
              </a:ext>
            </a:extLst>
          </p:cNvPr>
          <p:cNvPicPr>
            <a:picLocks noChangeAspect="1"/>
          </p:cNvPicPr>
          <p:nvPr/>
        </p:nvPicPr>
        <p:blipFill rotWithShape="1">
          <a:blip r:embed="rId3"/>
          <a:srcRect l="12618" r="14409" b="-1"/>
          <a:stretch/>
        </p:blipFill>
        <p:spPr>
          <a:xfrm>
            <a:off x="7797926" y="1779578"/>
            <a:ext cx="3495675" cy="4449763"/>
          </a:xfrm>
          <a:prstGeom prst="rect">
            <a:avLst/>
          </a:prstGeom>
        </p:spPr>
      </p:pic>
      <p:pic>
        <p:nvPicPr>
          <p:cNvPr id="8" name="Picture 7" descr="A poster with two jester characters&#10;&#10;Description automatically generated">
            <a:extLst>
              <a:ext uri="{FF2B5EF4-FFF2-40B4-BE49-F238E27FC236}">
                <a16:creationId xmlns:a16="http://schemas.microsoft.com/office/drawing/2014/main" id="{65B46EC4-E1C2-DD43-F106-D06F3AAF2DE2}"/>
              </a:ext>
            </a:extLst>
          </p:cNvPr>
          <p:cNvPicPr>
            <a:picLocks noChangeAspect="1"/>
          </p:cNvPicPr>
          <p:nvPr/>
        </p:nvPicPr>
        <p:blipFill>
          <a:blip r:embed="rId4"/>
          <a:stretch>
            <a:fillRect/>
          </a:stretch>
        </p:blipFill>
        <p:spPr>
          <a:xfrm>
            <a:off x="4648263" y="1779579"/>
            <a:ext cx="2892425" cy="4449763"/>
          </a:xfrm>
          <a:prstGeom prst="rect">
            <a:avLst/>
          </a:prstGeom>
        </p:spPr>
      </p:pic>
      <p:pic>
        <p:nvPicPr>
          <p:cNvPr id="6" name="Picture 5" descr="A book cover of a book&#10;&#10;Description automatically generated">
            <a:extLst>
              <a:ext uri="{FF2B5EF4-FFF2-40B4-BE49-F238E27FC236}">
                <a16:creationId xmlns:a16="http://schemas.microsoft.com/office/drawing/2014/main" id="{4CA53E24-A8B3-0517-E7CF-679F67365990}"/>
              </a:ext>
            </a:extLst>
          </p:cNvPr>
          <p:cNvPicPr>
            <a:picLocks noChangeAspect="1"/>
          </p:cNvPicPr>
          <p:nvPr/>
        </p:nvPicPr>
        <p:blipFill>
          <a:blip r:embed="rId5"/>
          <a:stretch>
            <a:fillRect/>
          </a:stretch>
        </p:blipFill>
        <p:spPr>
          <a:xfrm>
            <a:off x="1498600" y="1779580"/>
            <a:ext cx="2892425" cy="4449763"/>
          </a:xfrm>
          <a:prstGeom prst="rect">
            <a:avLst/>
          </a:prstGeom>
        </p:spPr>
      </p:pic>
      <p:sp>
        <p:nvSpPr>
          <p:cNvPr id="2" name="Title 1">
            <a:extLst>
              <a:ext uri="{FF2B5EF4-FFF2-40B4-BE49-F238E27FC236}">
                <a16:creationId xmlns:a16="http://schemas.microsoft.com/office/drawing/2014/main" id="{FB40CDC5-459F-18D6-0D78-359644B31CBE}"/>
              </a:ext>
            </a:extLst>
          </p:cNvPr>
          <p:cNvSpPr>
            <a:spLocks noGrp="1"/>
          </p:cNvSpPr>
          <p:nvPr>
            <p:ph type="title"/>
          </p:nvPr>
        </p:nvSpPr>
        <p:spPr>
          <a:xfrm>
            <a:off x="0" y="184805"/>
            <a:ext cx="12188952" cy="1505883"/>
          </a:xfrm>
        </p:spPr>
        <p:txBody>
          <a:bodyPr vert="horz" lIns="91440" tIns="45720" rIns="91440" bIns="45720" rtlCol="0" anchor="ctr">
            <a:normAutofit/>
          </a:bodyPr>
          <a:lstStyle/>
          <a:p>
            <a:pPr algn="ctr"/>
            <a:r>
              <a:rPr lang="en-US" i="1" kern="1200" dirty="0">
                <a:solidFill>
                  <a:schemeClr val="tx1"/>
                </a:solidFill>
                <a:latin typeface="Avenir Next LT Pro" panose="020B0504020202020204" pitchFamily="34" charset="77"/>
              </a:rPr>
              <a:t>King Lear </a:t>
            </a:r>
            <a:r>
              <a:rPr lang="en-US" kern="1200" dirty="0">
                <a:solidFill>
                  <a:schemeClr val="tx1"/>
                </a:solidFill>
                <a:latin typeface="Avenir Next LT Pro" panose="020B0504020202020204" pitchFamily="34" charset="77"/>
              </a:rPr>
              <a:t>tells a remarkably modern story</a:t>
            </a:r>
            <a:endParaRPr lang="en-US" i="1" kern="1200" dirty="0">
              <a:solidFill>
                <a:schemeClr val="tx1"/>
              </a:solidFill>
              <a:latin typeface="Avenir Next LT Pro" panose="020B0504020202020204" pitchFamily="34" charset="77"/>
            </a:endParaRPr>
          </a:p>
        </p:txBody>
      </p:sp>
    </p:spTree>
    <p:extLst>
      <p:ext uri="{BB962C8B-B14F-4D97-AF65-F5344CB8AC3E}">
        <p14:creationId xmlns:p14="http://schemas.microsoft.com/office/powerpoint/2010/main" val="825188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53DFC-7CA4-33C7-7E17-40BFF154C918}"/>
              </a:ext>
            </a:extLst>
          </p:cNvPr>
          <p:cNvSpPr>
            <a:spLocks noGrp="1"/>
          </p:cNvSpPr>
          <p:nvPr>
            <p:ph type="title"/>
          </p:nvPr>
        </p:nvSpPr>
        <p:spPr/>
        <p:txBody>
          <a:bodyPr/>
          <a:lstStyle/>
          <a:p>
            <a:pPr algn="ctr"/>
            <a:r>
              <a:rPr lang="en-US" dirty="0">
                <a:latin typeface="Avenir Next LT Pro" panose="020B0504020202020204" pitchFamily="34" charset="77"/>
              </a:rPr>
              <a:t>Timeline of Lear’s madness (3/3)</a:t>
            </a:r>
          </a:p>
        </p:txBody>
      </p:sp>
      <p:cxnSp>
        <p:nvCxnSpPr>
          <p:cNvPr id="5" name="Straight Connector 4">
            <a:extLst>
              <a:ext uri="{FF2B5EF4-FFF2-40B4-BE49-F238E27FC236}">
                <a16:creationId xmlns:a16="http://schemas.microsoft.com/office/drawing/2014/main" id="{1F8D4E5C-B8E9-4037-EEBF-3BBDF721223C}"/>
              </a:ext>
            </a:extLst>
          </p:cNvPr>
          <p:cNvCxnSpPr>
            <a:cxnSpLocks/>
          </p:cNvCxnSpPr>
          <p:nvPr/>
        </p:nvCxnSpPr>
        <p:spPr>
          <a:xfrm>
            <a:off x="198116" y="2804987"/>
            <a:ext cx="9487519" cy="0"/>
          </a:xfrm>
          <a:prstGeom prst="line">
            <a:avLst/>
          </a:prstGeom>
          <a:ln w="38100">
            <a:solidFill>
              <a:srgbClr val="7030A0"/>
            </a:solidFill>
            <a:headEnd type="triangle" w="lg" len="lg"/>
            <a:tailEnd type="none" w="lg" len="lg"/>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8A3A96BA-6A30-DCD7-EFAB-9A41629AEEC2}"/>
              </a:ext>
            </a:extLst>
          </p:cNvPr>
          <p:cNvCxnSpPr/>
          <p:nvPr/>
        </p:nvCxnSpPr>
        <p:spPr>
          <a:xfrm>
            <a:off x="2692742" y="2576385"/>
            <a:ext cx="0" cy="43248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CED39AD-B258-2DC4-7D41-64F05F8F5C4B}"/>
              </a:ext>
            </a:extLst>
          </p:cNvPr>
          <p:cNvSpPr txBox="1"/>
          <p:nvPr/>
        </p:nvSpPr>
        <p:spPr>
          <a:xfrm>
            <a:off x="3017107" y="3215983"/>
            <a:ext cx="2075935" cy="2308324"/>
          </a:xfrm>
          <a:prstGeom prst="rect">
            <a:avLst/>
          </a:prstGeom>
          <a:noFill/>
        </p:spPr>
        <p:txBody>
          <a:bodyPr wrap="square" rtlCol="0">
            <a:spAutoFit/>
          </a:bodyPr>
          <a:lstStyle/>
          <a:p>
            <a:r>
              <a:rPr lang="en-US" i="1" dirty="0">
                <a:latin typeface="Avenir Next LT Pro" panose="020B0504020202020204" pitchFamily="34" charset="77"/>
              </a:rPr>
              <a:t>Lear does not recognize Gloucester or that he has been blinded.</a:t>
            </a:r>
          </a:p>
          <a:p>
            <a:endParaRPr lang="en-US" i="1" dirty="0">
              <a:latin typeface="Avenir Next LT Pro" panose="020B0504020202020204" pitchFamily="34" charset="77"/>
            </a:endParaRPr>
          </a:p>
          <a:p>
            <a:r>
              <a:rPr lang="en-US" i="1" dirty="0">
                <a:latin typeface="Avenir Next LT Pro" panose="020B0504020202020204" pitchFamily="34" charset="77"/>
              </a:rPr>
              <a:t>Gloucester:</a:t>
            </a:r>
            <a:r>
              <a:rPr lang="en-US" dirty="0">
                <a:latin typeface="Avenir Next LT Pro" panose="020B0504020202020204" pitchFamily="34" charset="77"/>
              </a:rPr>
              <a:t> The King is mad.</a:t>
            </a:r>
            <a:endParaRPr lang="en-US" i="1" dirty="0">
              <a:latin typeface="Avenir Next LT Pro" panose="020B0504020202020204" pitchFamily="34" charset="77"/>
            </a:endParaRPr>
          </a:p>
        </p:txBody>
      </p:sp>
      <p:cxnSp>
        <p:nvCxnSpPr>
          <p:cNvPr id="13" name="Straight Connector 12">
            <a:extLst>
              <a:ext uri="{FF2B5EF4-FFF2-40B4-BE49-F238E27FC236}">
                <a16:creationId xmlns:a16="http://schemas.microsoft.com/office/drawing/2014/main" id="{49C1E5E5-A836-5B13-FE11-71689029D572}"/>
              </a:ext>
            </a:extLst>
          </p:cNvPr>
          <p:cNvCxnSpPr/>
          <p:nvPr/>
        </p:nvCxnSpPr>
        <p:spPr>
          <a:xfrm>
            <a:off x="9685636" y="2588744"/>
            <a:ext cx="0" cy="43248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158A6DD-6B2B-6092-04BD-648BDCD942DC}"/>
              </a:ext>
            </a:extLst>
          </p:cNvPr>
          <p:cNvSpPr txBox="1"/>
          <p:nvPr/>
        </p:nvSpPr>
        <p:spPr>
          <a:xfrm>
            <a:off x="8613693" y="1696866"/>
            <a:ext cx="2143885" cy="646331"/>
          </a:xfrm>
          <a:prstGeom prst="rect">
            <a:avLst/>
          </a:prstGeom>
          <a:noFill/>
        </p:spPr>
        <p:txBody>
          <a:bodyPr wrap="square" rtlCol="0">
            <a:spAutoFit/>
          </a:bodyPr>
          <a:lstStyle/>
          <a:p>
            <a:pPr algn="ctr"/>
            <a:r>
              <a:rPr lang="en-US" dirty="0">
                <a:latin typeface="Avenir Next LT Pro" panose="020B0504020202020204" pitchFamily="34" charset="77"/>
              </a:rPr>
              <a:t>Lear &amp; Cordelia</a:t>
            </a:r>
          </a:p>
          <a:p>
            <a:pPr algn="ctr"/>
            <a:r>
              <a:rPr lang="en-US" dirty="0">
                <a:latin typeface="Avenir Next LT Pro" panose="020B0504020202020204" pitchFamily="34" charset="77"/>
              </a:rPr>
              <a:t>reunited</a:t>
            </a:r>
          </a:p>
        </p:txBody>
      </p:sp>
      <p:sp>
        <p:nvSpPr>
          <p:cNvPr id="15" name="TextBox 14">
            <a:extLst>
              <a:ext uri="{FF2B5EF4-FFF2-40B4-BE49-F238E27FC236}">
                <a16:creationId xmlns:a16="http://schemas.microsoft.com/office/drawing/2014/main" id="{5452BBB8-8535-D0A8-CAF3-50F0EF6E0269}"/>
              </a:ext>
            </a:extLst>
          </p:cNvPr>
          <p:cNvSpPr txBox="1"/>
          <p:nvPr/>
        </p:nvSpPr>
        <p:spPr>
          <a:xfrm>
            <a:off x="6233980" y="3215983"/>
            <a:ext cx="2601097" cy="2862322"/>
          </a:xfrm>
          <a:prstGeom prst="rect">
            <a:avLst/>
          </a:prstGeom>
          <a:noFill/>
        </p:spPr>
        <p:txBody>
          <a:bodyPr wrap="square" rtlCol="0">
            <a:spAutoFit/>
          </a:bodyPr>
          <a:lstStyle/>
          <a:p>
            <a:r>
              <a:rPr lang="en-US" i="1" dirty="0">
                <a:latin typeface="Avenir Next LT Pro" panose="020B0504020202020204" pitchFamily="34" charset="77"/>
              </a:rPr>
              <a:t>Lear wakes up thinking he has died. He has been dressed in royal clothes. He does not recognize Cordelia.</a:t>
            </a:r>
          </a:p>
          <a:p>
            <a:endParaRPr lang="en-US" i="1" dirty="0">
              <a:latin typeface="Avenir Next LT Pro" panose="020B0504020202020204" pitchFamily="34" charset="77"/>
            </a:endParaRPr>
          </a:p>
          <a:p>
            <a:r>
              <a:rPr lang="en-US" i="1" dirty="0">
                <a:latin typeface="Avenir Next LT Pro" panose="020B0504020202020204" pitchFamily="34" charset="77"/>
              </a:rPr>
              <a:t>Lear:</a:t>
            </a:r>
            <a:r>
              <a:rPr lang="en-US" dirty="0">
                <a:latin typeface="Avenir Next LT Pro" panose="020B0504020202020204" pitchFamily="34" charset="77"/>
              </a:rPr>
              <a:t> I am a very foolish and fond [silly] old man … I fear I am not in my perfect mind.</a:t>
            </a:r>
            <a:endParaRPr lang="en-US" i="1" dirty="0">
              <a:latin typeface="Avenir Next LT Pro" panose="020B0504020202020204" pitchFamily="34" charset="77"/>
            </a:endParaRPr>
          </a:p>
        </p:txBody>
      </p:sp>
      <p:sp>
        <p:nvSpPr>
          <p:cNvPr id="23" name="TextBox 22">
            <a:extLst>
              <a:ext uri="{FF2B5EF4-FFF2-40B4-BE49-F238E27FC236}">
                <a16:creationId xmlns:a16="http://schemas.microsoft.com/office/drawing/2014/main" id="{EF9189C3-3BC8-BE6F-6B3A-DE93641FEE0A}"/>
              </a:ext>
            </a:extLst>
          </p:cNvPr>
          <p:cNvSpPr txBox="1"/>
          <p:nvPr/>
        </p:nvSpPr>
        <p:spPr>
          <a:xfrm>
            <a:off x="9174894" y="3237473"/>
            <a:ext cx="2716420" cy="3416320"/>
          </a:xfrm>
          <a:prstGeom prst="rect">
            <a:avLst/>
          </a:prstGeom>
          <a:noFill/>
        </p:spPr>
        <p:txBody>
          <a:bodyPr wrap="square" rtlCol="0">
            <a:spAutoFit/>
          </a:bodyPr>
          <a:lstStyle/>
          <a:p>
            <a:r>
              <a:rPr lang="en-US" i="1" dirty="0">
                <a:latin typeface="Avenir Next LT Pro" panose="020B0504020202020204" pitchFamily="34" charset="77"/>
              </a:rPr>
              <a:t>Lear: </a:t>
            </a:r>
            <a:r>
              <a:rPr lang="en-US" dirty="0">
                <a:latin typeface="Avenir Next LT Pro" panose="020B0504020202020204" pitchFamily="34" charset="77"/>
              </a:rPr>
              <a:t>Methinks I should know you [Cordelia] and this man [Kent], yet I am doubtful; for I am mainly [entirely] ignorant what place this is all the skill [knowledge] I have remembers not these garments; nor I know not where I did lodge last night.</a:t>
            </a:r>
            <a:endParaRPr lang="en-US" i="1" dirty="0">
              <a:latin typeface="Avenir Next LT Pro" panose="020B0504020202020204" pitchFamily="34" charset="77"/>
            </a:endParaRPr>
          </a:p>
        </p:txBody>
      </p:sp>
      <p:sp>
        <p:nvSpPr>
          <p:cNvPr id="25" name="TextBox 24">
            <a:extLst>
              <a:ext uri="{FF2B5EF4-FFF2-40B4-BE49-F238E27FC236}">
                <a16:creationId xmlns:a16="http://schemas.microsoft.com/office/drawing/2014/main" id="{11FC5AA7-94D0-8AF2-41C6-8337DE7F28D3}"/>
              </a:ext>
            </a:extLst>
          </p:cNvPr>
          <p:cNvSpPr txBox="1"/>
          <p:nvPr/>
        </p:nvSpPr>
        <p:spPr>
          <a:xfrm>
            <a:off x="1086878" y="1689141"/>
            <a:ext cx="3211728" cy="646331"/>
          </a:xfrm>
          <a:prstGeom prst="rect">
            <a:avLst/>
          </a:prstGeom>
          <a:noFill/>
        </p:spPr>
        <p:txBody>
          <a:bodyPr wrap="square" rtlCol="0">
            <a:spAutoFit/>
          </a:bodyPr>
          <a:lstStyle/>
          <a:p>
            <a:pPr algn="ctr"/>
            <a:r>
              <a:rPr lang="en-US" dirty="0">
                <a:latin typeface="Avenir Next LT Pro" panose="020B0504020202020204" pitchFamily="34" charset="77"/>
              </a:rPr>
              <a:t>Lear enters with a </a:t>
            </a:r>
          </a:p>
          <a:p>
            <a:pPr algn="ctr"/>
            <a:r>
              <a:rPr lang="en-US" dirty="0">
                <a:latin typeface="Avenir Next LT Pro" panose="020B0504020202020204" pitchFamily="34" charset="77"/>
              </a:rPr>
              <a:t>crown of wildflowers</a:t>
            </a:r>
          </a:p>
        </p:txBody>
      </p:sp>
      <p:sp>
        <p:nvSpPr>
          <p:cNvPr id="26" name="TextBox 25">
            <a:extLst>
              <a:ext uri="{FF2B5EF4-FFF2-40B4-BE49-F238E27FC236}">
                <a16:creationId xmlns:a16="http://schemas.microsoft.com/office/drawing/2014/main" id="{FA213BFA-AE97-F6C2-E057-543B43287575}"/>
              </a:ext>
            </a:extLst>
          </p:cNvPr>
          <p:cNvSpPr txBox="1"/>
          <p:nvPr/>
        </p:nvSpPr>
        <p:spPr>
          <a:xfrm>
            <a:off x="300682" y="3237473"/>
            <a:ext cx="2119181" cy="3139321"/>
          </a:xfrm>
          <a:prstGeom prst="rect">
            <a:avLst/>
          </a:prstGeom>
          <a:noFill/>
        </p:spPr>
        <p:txBody>
          <a:bodyPr wrap="square" rtlCol="0">
            <a:spAutoFit/>
          </a:bodyPr>
          <a:lstStyle/>
          <a:p>
            <a:r>
              <a:rPr lang="en-US" i="1" dirty="0">
                <a:latin typeface="Avenir Next LT Pro" panose="020B0504020202020204" pitchFamily="34" charset="77"/>
              </a:rPr>
              <a:t>Lear hands out money to imaginary soldiers. He hallucinates a falcon and the sound of an arrow flying.</a:t>
            </a:r>
          </a:p>
          <a:p>
            <a:endParaRPr lang="en-US" i="1" dirty="0">
              <a:latin typeface="Avenir Next LT Pro" panose="020B0504020202020204" pitchFamily="34" charset="77"/>
            </a:endParaRPr>
          </a:p>
          <a:p>
            <a:r>
              <a:rPr lang="en-US" i="1" dirty="0">
                <a:latin typeface="Avenir Next LT Pro" panose="020B0504020202020204" pitchFamily="34" charset="77"/>
              </a:rPr>
              <a:t>Edgar: </a:t>
            </a:r>
            <a:r>
              <a:rPr lang="en-US" dirty="0">
                <a:latin typeface="Avenir Next LT Pro" panose="020B0504020202020204" pitchFamily="34" charset="77"/>
              </a:rPr>
              <a:t>Sweet marjoram.*</a:t>
            </a:r>
            <a:endParaRPr lang="en-US" i="1" dirty="0">
              <a:latin typeface="Avenir Next LT Pro" panose="020B0504020202020204" pitchFamily="34" charset="77"/>
            </a:endParaRPr>
          </a:p>
        </p:txBody>
      </p:sp>
      <p:sp>
        <p:nvSpPr>
          <p:cNvPr id="3" name="TextBox 2">
            <a:extLst>
              <a:ext uri="{FF2B5EF4-FFF2-40B4-BE49-F238E27FC236}">
                <a16:creationId xmlns:a16="http://schemas.microsoft.com/office/drawing/2014/main" id="{4C151547-9E2E-ABE3-D2E2-24B1F5B656E9}"/>
              </a:ext>
            </a:extLst>
          </p:cNvPr>
          <p:cNvSpPr txBox="1"/>
          <p:nvPr/>
        </p:nvSpPr>
        <p:spPr>
          <a:xfrm>
            <a:off x="116769" y="6528036"/>
            <a:ext cx="5470215" cy="276999"/>
          </a:xfrm>
          <a:prstGeom prst="rect">
            <a:avLst/>
          </a:prstGeom>
          <a:noFill/>
        </p:spPr>
        <p:txBody>
          <a:bodyPr wrap="none" rtlCol="0">
            <a:spAutoFit/>
          </a:bodyPr>
          <a:lstStyle/>
          <a:p>
            <a:r>
              <a:rPr lang="en-US" sz="1200" dirty="0">
                <a:latin typeface="Avenir Next LT Pro" panose="020B0504020202020204" pitchFamily="34" charset="77"/>
              </a:rPr>
              <a:t>* marjoram was thought to be a remedy for “diseases of the brain and head”</a:t>
            </a:r>
          </a:p>
        </p:txBody>
      </p:sp>
      <p:cxnSp>
        <p:nvCxnSpPr>
          <p:cNvPr id="16" name="Straight Connector 15">
            <a:extLst>
              <a:ext uri="{FF2B5EF4-FFF2-40B4-BE49-F238E27FC236}">
                <a16:creationId xmlns:a16="http://schemas.microsoft.com/office/drawing/2014/main" id="{3D780388-0484-4065-15BA-96A33BE10554}"/>
              </a:ext>
            </a:extLst>
          </p:cNvPr>
          <p:cNvCxnSpPr/>
          <p:nvPr/>
        </p:nvCxnSpPr>
        <p:spPr>
          <a:xfrm>
            <a:off x="296562" y="3015051"/>
            <a:ext cx="460907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321443-56B0-78B0-D4A1-230FEF87B8B7}"/>
              </a:ext>
            </a:extLst>
          </p:cNvPr>
          <p:cNvCxnSpPr>
            <a:cxnSpLocks/>
          </p:cNvCxnSpPr>
          <p:nvPr/>
        </p:nvCxnSpPr>
        <p:spPr>
          <a:xfrm>
            <a:off x="4905632" y="3008871"/>
            <a:ext cx="0" cy="2194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38A2C6C-2E54-A851-7F1D-5A2BCCA83715}"/>
              </a:ext>
            </a:extLst>
          </p:cNvPr>
          <p:cNvCxnSpPr>
            <a:cxnSpLocks/>
          </p:cNvCxnSpPr>
          <p:nvPr/>
        </p:nvCxnSpPr>
        <p:spPr>
          <a:xfrm>
            <a:off x="300681" y="3008873"/>
            <a:ext cx="0" cy="2194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08A68E-DBCD-D4B0-7B88-8ACBF840E0E6}"/>
              </a:ext>
            </a:extLst>
          </p:cNvPr>
          <p:cNvCxnSpPr>
            <a:cxnSpLocks/>
          </p:cNvCxnSpPr>
          <p:nvPr/>
        </p:nvCxnSpPr>
        <p:spPr>
          <a:xfrm>
            <a:off x="6233981" y="3008871"/>
            <a:ext cx="5651152"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098ACA1-D955-9FC9-D5E7-A7659B13712F}"/>
              </a:ext>
            </a:extLst>
          </p:cNvPr>
          <p:cNvCxnSpPr>
            <a:cxnSpLocks/>
          </p:cNvCxnSpPr>
          <p:nvPr/>
        </p:nvCxnSpPr>
        <p:spPr>
          <a:xfrm>
            <a:off x="11885133" y="3008871"/>
            <a:ext cx="0" cy="2194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A431850-565B-7784-13B3-F7EC282581CC}"/>
              </a:ext>
            </a:extLst>
          </p:cNvPr>
          <p:cNvCxnSpPr>
            <a:cxnSpLocks/>
          </p:cNvCxnSpPr>
          <p:nvPr/>
        </p:nvCxnSpPr>
        <p:spPr>
          <a:xfrm>
            <a:off x="6238100" y="3002693"/>
            <a:ext cx="0" cy="21946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34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230AA4-85A0-5DA1-ECC4-98BBF58E42B9}"/>
              </a:ext>
            </a:extLst>
          </p:cNvPr>
          <p:cNvSpPr>
            <a:spLocks noGrp="1"/>
          </p:cNvSpPr>
          <p:nvPr>
            <p:ph type="title"/>
          </p:nvPr>
        </p:nvSpPr>
        <p:spPr>
          <a:xfrm>
            <a:off x="4596713" y="329184"/>
            <a:ext cx="7595287" cy="1020009"/>
          </a:xfrm>
        </p:spPr>
        <p:txBody>
          <a:bodyPr anchor="b">
            <a:normAutofit/>
          </a:bodyPr>
          <a:lstStyle/>
          <a:p>
            <a:r>
              <a:rPr lang="en-US" dirty="0">
                <a:latin typeface="Avenir Next LT Pro" panose="020B0504020202020204" pitchFamily="34" charset="77"/>
              </a:rPr>
              <a:t>Lear’s final words to Cordelia</a:t>
            </a:r>
          </a:p>
        </p:txBody>
      </p:sp>
      <p:pic>
        <p:nvPicPr>
          <p:cNvPr id="4" name="Picture 3" descr="A person and person holding hands&#10;&#10;Description automatically generated">
            <a:extLst>
              <a:ext uri="{FF2B5EF4-FFF2-40B4-BE49-F238E27FC236}">
                <a16:creationId xmlns:a16="http://schemas.microsoft.com/office/drawing/2014/main" id="{3CB70FF3-A163-ACB4-618E-CBCB5D26F6D8}"/>
              </a:ext>
            </a:extLst>
          </p:cNvPr>
          <p:cNvPicPr>
            <a:picLocks noChangeAspect="1"/>
          </p:cNvPicPr>
          <p:nvPr/>
        </p:nvPicPr>
        <p:blipFill rotWithShape="1">
          <a:blip r:embed="rId2"/>
          <a:srcRect l="9850" r="6568"/>
          <a:stretch/>
        </p:blipFill>
        <p:spPr>
          <a:xfrm>
            <a:off x="0"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440B1BC-FE7C-D2A7-D989-ED177E515C53}"/>
              </a:ext>
            </a:extLst>
          </p:cNvPr>
          <p:cNvSpPr>
            <a:spLocks noGrp="1"/>
          </p:cNvSpPr>
          <p:nvPr>
            <p:ph idx="1"/>
          </p:nvPr>
        </p:nvSpPr>
        <p:spPr>
          <a:xfrm>
            <a:off x="5297761" y="1978893"/>
            <a:ext cx="6775177" cy="4759658"/>
          </a:xfrm>
        </p:spPr>
        <p:txBody>
          <a:bodyPr>
            <a:normAutofit/>
          </a:bodyPr>
          <a:lstStyle/>
          <a:p>
            <a:pPr marL="0" indent="0">
              <a:buNone/>
            </a:pPr>
            <a:r>
              <a:rPr lang="en-US" sz="2000" dirty="0">
                <a:latin typeface="Avenir Next LT Pro" panose="020B0504020202020204" pitchFamily="34" charset="77"/>
              </a:rPr>
              <a:t>No, no, no, no. Come, let’s away to prison;</a:t>
            </a:r>
          </a:p>
          <a:p>
            <a:pPr marL="0" indent="0">
              <a:buNone/>
            </a:pPr>
            <a:r>
              <a:rPr lang="en-US" sz="2000" dirty="0">
                <a:latin typeface="Avenir Next LT Pro" panose="020B0504020202020204" pitchFamily="34" charset="77"/>
              </a:rPr>
              <a:t>We two alone will sing like birds </a:t>
            </a:r>
            <a:r>
              <a:rPr lang="en-US" sz="2000" dirty="0" err="1">
                <a:latin typeface="Avenir Next LT Pro" panose="020B0504020202020204" pitchFamily="34" charset="77"/>
              </a:rPr>
              <a:t>i</a:t>
            </a:r>
            <a:r>
              <a:rPr lang="en-US" sz="2000" dirty="0">
                <a:latin typeface="Avenir Next LT Pro" panose="020B0504020202020204" pitchFamily="34" charset="77"/>
              </a:rPr>
              <a:t>’ the cage.</a:t>
            </a:r>
          </a:p>
          <a:p>
            <a:pPr marL="0" indent="0">
              <a:buNone/>
            </a:pPr>
            <a:r>
              <a:rPr lang="en-US" sz="2000" dirty="0">
                <a:latin typeface="Avenir Next LT Pro" panose="020B0504020202020204" pitchFamily="34" charset="77"/>
              </a:rPr>
              <a:t>When thou dost ask me blessing I’ll kneel down</a:t>
            </a:r>
          </a:p>
          <a:p>
            <a:pPr marL="0" indent="0">
              <a:buNone/>
            </a:pPr>
            <a:r>
              <a:rPr lang="en-US" sz="2000" dirty="0">
                <a:latin typeface="Avenir Next LT Pro" panose="020B0504020202020204" pitchFamily="34" charset="77"/>
              </a:rPr>
              <a:t>And ask of thee forgiveness. So we’ll live </a:t>
            </a:r>
          </a:p>
          <a:p>
            <a:pPr marL="0" indent="0">
              <a:buNone/>
            </a:pPr>
            <a:r>
              <a:rPr lang="en-US" sz="2000" dirty="0">
                <a:latin typeface="Avenir Next LT Pro" panose="020B0504020202020204" pitchFamily="34" charset="77"/>
              </a:rPr>
              <a:t>And pray, and sing, and tell old tales, and laugh</a:t>
            </a:r>
          </a:p>
          <a:p>
            <a:pPr marL="0" indent="0">
              <a:buNone/>
            </a:pPr>
            <a:r>
              <a:rPr lang="en-US" sz="2000" dirty="0">
                <a:latin typeface="Avenir Next LT Pro" panose="020B0504020202020204" pitchFamily="34" charset="77"/>
              </a:rPr>
              <a:t>At gilded butterflies [courtiers], and hear poor rogues</a:t>
            </a:r>
          </a:p>
          <a:p>
            <a:pPr marL="0" indent="0">
              <a:buNone/>
            </a:pPr>
            <a:r>
              <a:rPr lang="en-US" sz="2000" dirty="0">
                <a:latin typeface="Avenir Next LT Pro" panose="020B0504020202020204" pitchFamily="34" charset="77"/>
              </a:rPr>
              <a:t>Talk of court news …</a:t>
            </a:r>
          </a:p>
          <a:p>
            <a:pPr marL="0" indent="0">
              <a:buNone/>
            </a:pPr>
            <a:r>
              <a:rPr lang="en-US" sz="2000" dirty="0">
                <a:latin typeface="Avenir Next LT Pro" panose="020B0504020202020204" pitchFamily="34" charset="77"/>
              </a:rPr>
              <a:t>Upon such sacrifices, my Cordelia,</a:t>
            </a:r>
          </a:p>
          <a:p>
            <a:pPr marL="0" indent="0">
              <a:buNone/>
            </a:pPr>
            <a:r>
              <a:rPr lang="en-US" sz="2000" dirty="0">
                <a:latin typeface="Avenir Next LT Pro" panose="020B0504020202020204" pitchFamily="34" charset="77"/>
              </a:rPr>
              <a:t>The gods themselves throw incense. Have I caught thee?</a:t>
            </a:r>
          </a:p>
          <a:p>
            <a:pPr marL="0" indent="0">
              <a:buNone/>
            </a:pPr>
            <a:r>
              <a:rPr lang="en-US" sz="2000" i="1" dirty="0">
                <a:latin typeface="Avenir Next LT Pro" panose="020B0504020202020204" pitchFamily="34" charset="77"/>
              </a:rPr>
              <a:t>[Lear embraces Cordelia]</a:t>
            </a:r>
          </a:p>
        </p:txBody>
      </p:sp>
      <p:sp>
        <p:nvSpPr>
          <p:cNvPr id="5" name="sketchy line">
            <a:extLst>
              <a:ext uri="{FF2B5EF4-FFF2-40B4-BE49-F238E27FC236}">
                <a16:creationId xmlns:a16="http://schemas.microsoft.com/office/drawing/2014/main" id="{A9B3FF5F-9F51-2F17-E22C-8810E0CC4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075341" y="17653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7030A0"/>
          </a:solidFill>
          <a:ln w="44450" cap="rnd">
            <a:solidFill>
              <a:srgbClr val="7030A0"/>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Tree>
    <p:extLst>
      <p:ext uri="{BB962C8B-B14F-4D97-AF65-F5344CB8AC3E}">
        <p14:creationId xmlns:p14="http://schemas.microsoft.com/office/powerpoint/2010/main" val="1127597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05CBC-92CC-2BB6-E973-873D1AE0FDED}"/>
              </a:ext>
            </a:extLst>
          </p:cNvPr>
          <p:cNvSpPr>
            <a:spLocks noGrp="1"/>
          </p:cNvSpPr>
          <p:nvPr>
            <p:ph type="title"/>
          </p:nvPr>
        </p:nvSpPr>
        <p:spPr/>
        <p:txBody>
          <a:bodyPr/>
          <a:lstStyle/>
          <a:p>
            <a:r>
              <a:rPr lang="en-US" dirty="0">
                <a:latin typeface="Avenir Next LT Pro" panose="020B0504020202020204" pitchFamily="34" charset="77"/>
              </a:rPr>
              <a:t>Geriatric psychiatry formulation of Lear</a:t>
            </a:r>
          </a:p>
        </p:txBody>
      </p:sp>
      <p:sp>
        <p:nvSpPr>
          <p:cNvPr id="3" name="Content Placeholder 2">
            <a:extLst>
              <a:ext uri="{FF2B5EF4-FFF2-40B4-BE49-F238E27FC236}">
                <a16:creationId xmlns:a16="http://schemas.microsoft.com/office/drawing/2014/main" id="{1C1336BD-094F-9383-DF82-C50195AE4837}"/>
              </a:ext>
            </a:extLst>
          </p:cNvPr>
          <p:cNvSpPr>
            <a:spLocks noGrp="1"/>
          </p:cNvSpPr>
          <p:nvPr>
            <p:ph idx="1"/>
          </p:nvPr>
        </p:nvSpPr>
        <p:spPr>
          <a:xfrm>
            <a:off x="838199" y="1690688"/>
            <a:ext cx="10621617" cy="5064339"/>
          </a:xfrm>
        </p:spPr>
        <p:txBody>
          <a:bodyPr>
            <a:normAutofit fontScale="92500"/>
          </a:bodyPr>
          <a:lstStyle/>
          <a:p>
            <a:pPr marL="0" indent="0">
              <a:buNone/>
            </a:pPr>
            <a:r>
              <a:rPr lang="en-US" sz="2400" dirty="0">
                <a:latin typeface="Avenir Next LT Pro" panose="020B0504020202020204" pitchFamily="34" charset="77"/>
              </a:rPr>
              <a:t>Mr. L. is an 80-year old government employee with a several week history of cognitive decline and functional impairment in the context of retirement and severe familial stressors. His course is notable for the late-life onset of visual hallucinations, delusions, irritability, impulsivity</a:t>
            </a:r>
            <a:r>
              <a:rPr lang="en-US" sz="2400">
                <a:latin typeface="Avenir Next LT Pro" panose="020B0504020202020204" pitchFamily="34" charset="77"/>
              </a:rPr>
              <a:t>, panic, and </a:t>
            </a:r>
            <a:r>
              <a:rPr lang="en-US" sz="2400" dirty="0">
                <a:latin typeface="Avenir Next LT Pro" panose="020B0504020202020204" pitchFamily="34" charset="77"/>
              </a:rPr>
              <a:t>affective lability. The history appears to be most consistent with either major neurocognitive disorder or delirium. Work-up is necessary to evaluate for causes of delirium.</a:t>
            </a:r>
          </a:p>
          <a:p>
            <a:pPr marL="0" indent="0">
              <a:buNone/>
            </a:pPr>
            <a:r>
              <a:rPr lang="en-US" sz="2400" dirty="0">
                <a:latin typeface="Avenir Next LT Pro" panose="020B0504020202020204" pitchFamily="34" charset="77"/>
              </a:rPr>
              <a:t>Vivid visual hallucinations and fluctuating mental status are suggestive of dementia with Lewy bodies. Given his age, Alzheimer’s disease is also a possibility. Changes in executive function and mood lability could be consistent with frontotemporal dementia, though onset in the 80s speaks against this. Neuroimaging is indicated to determine the extent of cerebrovascular disease. </a:t>
            </a:r>
          </a:p>
          <a:p>
            <a:pPr marL="0" indent="0">
              <a:buNone/>
            </a:pPr>
            <a:r>
              <a:rPr lang="en-US" sz="2400" dirty="0">
                <a:latin typeface="Avenir Next LT Pro" panose="020B0504020202020204" pitchFamily="34" charset="77"/>
              </a:rPr>
              <a:t>The onset of a cognitive disorder also appears to have exacerbated Mr. L.’s pre-existing narcissistic personality traits and contributed to estrangement from his youngest daughter and closest friend. He appears to be having difficulty coping with a role transition and loss of power and structure.</a:t>
            </a:r>
          </a:p>
        </p:txBody>
      </p:sp>
    </p:spTree>
    <p:extLst>
      <p:ext uri="{BB962C8B-B14F-4D97-AF65-F5344CB8AC3E}">
        <p14:creationId xmlns:p14="http://schemas.microsoft.com/office/powerpoint/2010/main" val="393159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90FEE-3EDE-E6C0-5EE9-3ACC6B3C13B7}"/>
              </a:ext>
            </a:extLst>
          </p:cNvPr>
          <p:cNvSpPr>
            <a:spLocks noGrp="1"/>
          </p:cNvSpPr>
          <p:nvPr>
            <p:ph type="title"/>
          </p:nvPr>
        </p:nvSpPr>
        <p:spPr>
          <a:xfrm>
            <a:off x="630936" y="639520"/>
            <a:ext cx="4169664" cy="1719072"/>
          </a:xfrm>
        </p:spPr>
        <p:txBody>
          <a:bodyPr vert="horz" lIns="91440" tIns="45720" rIns="91440" bIns="45720" rtlCol="0" anchor="b">
            <a:normAutofit/>
          </a:bodyPr>
          <a:lstStyle/>
          <a:p>
            <a:r>
              <a:rPr lang="en-US" sz="3800" kern="1200" dirty="0">
                <a:latin typeface="Avenir Next LT Pro" panose="020B0504020202020204" pitchFamily="34" charset="77"/>
              </a:rPr>
              <a:t>Playing Lear as a person with dementia</a:t>
            </a:r>
            <a:endParaRPr lang="en-US" sz="3800" i="1" kern="1200" dirty="0">
              <a:latin typeface="Avenir Next LT Pro" panose="020B0504020202020204" pitchFamily="34" charset="77"/>
            </a:endParaRP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rgbClr val="7030A0"/>
          </a:solidFill>
          <a:ln w="38100" cap="rnd">
            <a:solidFill>
              <a:srgbClr val="7030A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9B4F40A-C8CC-E832-70DF-3EB4A1524FA7}"/>
              </a:ext>
            </a:extLst>
          </p:cNvPr>
          <p:cNvSpPr>
            <a:spLocks noGrp="1"/>
          </p:cNvSpPr>
          <p:nvPr>
            <p:ph sz="half" idx="2"/>
          </p:nvPr>
        </p:nvSpPr>
        <p:spPr>
          <a:xfrm>
            <a:off x="630936" y="2807208"/>
            <a:ext cx="3429000" cy="3410712"/>
          </a:xfrm>
        </p:spPr>
        <p:txBody>
          <a:bodyPr vert="horz" lIns="91440" tIns="45720" rIns="91440" bIns="45720" rtlCol="0" anchor="t">
            <a:normAutofit lnSpcReduction="10000"/>
          </a:bodyPr>
          <a:lstStyle/>
          <a:p>
            <a:r>
              <a:rPr lang="en-US" sz="2000" dirty="0">
                <a:latin typeface="Avenir Next LT Pro" panose="020B0504020202020204" pitchFamily="34" charset="77"/>
              </a:rPr>
              <a:t>Simon Russell Beale: “I bet Shakespeare, being the acute observer of human nature that he is, would have studied old men.”</a:t>
            </a:r>
          </a:p>
          <a:p>
            <a:r>
              <a:rPr lang="en-US" sz="2000" dirty="0">
                <a:latin typeface="Avenir Next LT Pro" panose="020B0504020202020204" pitchFamily="34" charset="77"/>
              </a:rPr>
              <a:t>His research into dementia informed his performance of Lear experiencing hallucinations, anxiety, irritability &amp; tremor.</a:t>
            </a:r>
          </a:p>
        </p:txBody>
      </p:sp>
      <p:pic>
        <p:nvPicPr>
          <p:cNvPr id="5" name="Content Placeholder 4" descr="A person with a beard&#10;&#10;Description automatically generated">
            <a:extLst>
              <a:ext uri="{FF2B5EF4-FFF2-40B4-BE49-F238E27FC236}">
                <a16:creationId xmlns:a16="http://schemas.microsoft.com/office/drawing/2014/main" id="{067E7DDC-EE2D-048A-3748-BCF9FDA73677}"/>
              </a:ext>
            </a:extLst>
          </p:cNvPr>
          <p:cNvPicPr>
            <a:picLocks noGrp="1" noChangeAspect="1"/>
          </p:cNvPicPr>
          <p:nvPr>
            <p:ph sz="half" idx="1"/>
          </p:nvPr>
        </p:nvPicPr>
        <p:blipFill>
          <a:blip r:embed="rId3"/>
          <a:stretch>
            <a:fillRect/>
          </a:stretch>
        </p:blipFill>
        <p:spPr>
          <a:xfrm>
            <a:off x="4654296" y="753809"/>
            <a:ext cx="6903720" cy="5350381"/>
          </a:xfrm>
          <a:prstGeom prst="rect">
            <a:avLst/>
          </a:prstGeom>
        </p:spPr>
      </p:pic>
      <p:sp>
        <p:nvSpPr>
          <p:cNvPr id="6" name="TextBox 5">
            <a:extLst>
              <a:ext uri="{FF2B5EF4-FFF2-40B4-BE49-F238E27FC236}">
                <a16:creationId xmlns:a16="http://schemas.microsoft.com/office/drawing/2014/main" id="{6B0E47A3-2B30-A915-55E8-DAA51421E252}"/>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200" dirty="0">
              <a:latin typeface="Avenir Next LT Pro" panose="020B0504020202020204" pitchFamily="34" charset="77"/>
            </a:endParaRPr>
          </a:p>
        </p:txBody>
      </p:sp>
      <p:sp>
        <p:nvSpPr>
          <p:cNvPr id="15" name="TextBox 14">
            <a:extLst>
              <a:ext uri="{FF2B5EF4-FFF2-40B4-BE49-F238E27FC236}">
                <a16:creationId xmlns:a16="http://schemas.microsoft.com/office/drawing/2014/main" id="{A5D2A960-306D-2AD9-1E42-462D22C080B8}"/>
              </a:ext>
            </a:extLst>
          </p:cNvPr>
          <p:cNvSpPr txBox="1"/>
          <p:nvPr/>
        </p:nvSpPr>
        <p:spPr>
          <a:xfrm>
            <a:off x="116769" y="6528036"/>
            <a:ext cx="2433808" cy="276999"/>
          </a:xfrm>
          <a:prstGeom prst="rect">
            <a:avLst/>
          </a:prstGeom>
          <a:noFill/>
        </p:spPr>
        <p:txBody>
          <a:bodyPr wrap="none" rtlCol="0">
            <a:spAutoFit/>
          </a:bodyPr>
          <a:lstStyle/>
          <a:p>
            <a:r>
              <a:rPr lang="en-US" sz="1200" dirty="0">
                <a:latin typeface="Avenir Next LT Pro" panose="020B0504020202020204" pitchFamily="34" charset="77"/>
              </a:rPr>
              <a:t>Furness H, </a:t>
            </a:r>
            <a:r>
              <a:rPr lang="en-US" sz="1200" i="1" dirty="0">
                <a:latin typeface="Avenir Next LT Pro" panose="020B0504020202020204" pitchFamily="34" charset="77"/>
              </a:rPr>
              <a:t>The Telegraph</a:t>
            </a:r>
            <a:r>
              <a:rPr lang="en-US" sz="1200" dirty="0">
                <a:latin typeface="Avenir Next LT Pro" panose="020B0504020202020204" pitchFamily="34" charset="77"/>
              </a:rPr>
              <a:t> 2/7/14</a:t>
            </a:r>
          </a:p>
        </p:txBody>
      </p:sp>
    </p:spTree>
    <p:extLst>
      <p:ext uri="{BB962C8B-B14F-4D97-AF65-F5344CB8AC3E}">
        <p14:creationId xmlns:p14="http://schemas.microsoft.com/office/powerpoint/2010/main" val="1945089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38DA-D8EE-6691-F13F-E29E00B16830}"/>
              </a:ext>
            </a:extLst>
          </p:cNvPr>
          <p:cNvSpPr>
            <a:spLocks noGrp="1"/>
          </p:cNvSpPr>
          <p:nvPr>
            <p:ph type="title"/>
          </p:nvPr>
        </p:nvSpPr>
        <p:spPr/>
        <p:txBody>
          <a:bodyPr/>
          <a:lstStyle/>
          <a:p>
            <a:pPr algn="ctr"/>
            <a:r>
              <a:rPr lang="en-US" dirty="0">
                <a:latin typeface="Avenir Next LT Pro" panose="020B0504020202020204" pitchFamily="34" charset="77"/>
              </a:rPr>
              <a:t>Other views of Lear’s condition</a:t>
            </a:r>
          </a:p>
        </p:txBody>
      </p:sp>
      <p:sp>
        <p:nvSpPr>
          <p:cNvPr id="4" name="Text Placeholder 3">
            <a:extLst>
              <a:ext uri="{FF2B5EF4-FFF2-40B4-BE49-F238E27FC236}">
                <a16:creationId xmlns:a16="http://schemas.microsoft.com/office/drawing/2014/main" id="{3CF7F98C-ACA1-355E-5DFF-FB1F31A6ACC5}"/>
              </a:ext>
            </a:extLst>
          </p:cNvPr>
          <p:cNvSpPr>
            <a:spLocks noGrp="1"/>
          </p:cNvSpPr>
          <p:nvPr>
            <p:ph type="body" idx="1"/>
          </p:nvPr>
        </p:nvSpPr>
        <p:spPr>
          <a:xfrm>
            <a:off x="836612" y="1073699"/>
            <a:ext cx="5157787" cy="823912"/>
          </a:xfrm>
        </p:spPr>
        <p:txBody>
          <a:bodyPr>
            <a:normAutofit/>
          </a:bodyPr>
          <a:lstStyle/>
          <a:p>
            <a:r>
              <a:rPr lang="en-US" dirty="0">
                <a:latin typeface="Avenir Next LT Pro" panose="020B0504020202020204" pitchFamily="34" charset="77"/>
              </a:rPr>
              <a:t>Diagnoses</a:t>
            </a:r>
            <a:endParaRPr lang="en-US" baseline="30000" dirty="0">
              <a:latin typeface="Avenir Next LT Pro" panose="020B0504020202020204" pitchFamily="34" charset="77"/>
            </a:endParaRPr>
          </a:p>
        </p:txBody>
      </p:sp>
      <p:sp>
        <p:nvSpPr>
          <p:cNvPr id="3" name="Content Placeholder 2">
            <a:extLst>
              <a:ext uri="{FF2B5EF4-FFF2-40B4-BE49-F238E27FC236}">
                <a16:creationId xmlns:a16="http://schemas.microsoft.com/office/drawing/2014/main" id="{C3F1BF86-07B6-9B23-0A35-82BE6F71047F}"/>
              </a:ext>
            </a:extLst>
          </p:cNvPr>
          <p:cNvSpPr>
            <a:spLocks noGrp="1"/>
          </p:cNvSpPr>
          <p:nvPr>
            <p:ph sz="half" idx="2"/>
          </p:nvPr>
        </p:nvSpPr>
        <p:spPr>
          <a:xfrm>
            <a:off x="836612" y="1897611"/>
            <a:ext cx="5157787" cy="3684588"/>
          </a:xfrm>
        </p:spPr>
        <p:txBody>
          <a:bodyPr>
            <a:normAutofit/>
          </a:bodyPr>
          <a:lstStyle/>
          <a:p>
            <a:r>
              <a:rPr lang="en-US" sz="2400" dirty="0">
                <a:latin typeface="Avenir Next LT Pro" panose="020B0504020202020204" pitchFamily="34" charset="77"/>
              </a:rPr>
              <a:t>organic brain syndrome</a:t>
            </a:r>
            <a:r>
              <a:rPr lang="en-US" sz="2400" baseline="30000" dirty="0">
                <a:latin typeface="Avenir Next LT Pro" panose="020B0504020202020204" pitchFamily="34" charset="77"/>
              </a:rPr>
              <a:t>1</a:t>
            </a:r>
          </a:p>
          <a:p>
            <a:r>
              <a:rPr lang="en-US" sz="2400" dirty="0">
                <a:latin typeface="Avenir Next LT Pro" panose="020B0504020202020204" pitchFamily="34" charset="77"/>
              </a:rPr>
              <a:t>delirium</a:t>
            </a:r>
            <a:r>
              <a:rPr lang="en-US" sz="2400" baseline="30000" dirty="0">
                <a:latin typeface="Avenir Next LT Pro" panose="020B0504020202020204" pitchFamily="34" charset="77"/>
              </a:rPr>
              <a:t>1</a:t>
            </a:r>
          </a:p>
          <a:p>
            <a:r>
              <a:rPr lang="en-US" sz="2400" dirty="0">
                <a:latin typeface="Avenir Next LT Pro" panose="020B0504020202020204" pitchFamily="34" charset="77"/>
              </a:rPr>
              <a:t>acute hypochondriacal melancholy developing into mania</a:t>
            </a:r>
            <a:r>
              <a:rPr lang="en-US" sz="2400" baseline="30000" dirty="0">
                <a:latin typeface="Avenir Next LT Pro" panose="020B0504020202020204" pitchFamily="34" charset="77"/>
              </a:rPr>
              <a:t>8</a:t>
            </a:r>
          </a:p>
          <a:p>
            <a:r>
              <a:rPr lang="en-US" sz="2400" dirty="0">
                <a:latin typeface="Avenir Next LT Pro" panose="020B0504020202020204" pitchFamily="34" charset="77"/>
              </a:rPr>
              <a:t>acute schizophrenic-like episode</a:t>
            </a:r>
            <a:r>
              <a:rPr lang="en-US" sz="2400" baseline="30000" dirty="0">
                <a:latin typeface="Avenir Next LT Pro" panose="020B0504020202020204" pitchFamily="34" charset="77"/>
              </a:rPr>
              <a:t>2</a:t>
            </a:r>
          </a:p>
          <a:p>
            <a:r>
              <a:rPr lang="en-US" sz="2400" dirty="0">
                <a:latin typeface="Avenir Next LT Pro" panose="020B0504020202020204" pitchFamily="34" charset="77"/>
              </a:rPr>
              <a:t>personality disorder</a:t>
            </a:r>
            <a:r>
              <a:rPr lang="en-US" sz="2400" baseline="30000" dirty="0">
                <a:latin typeface="Avenir Next LT Pro" panose="020B0504020202020204" pitchFamily="34" charset="77"/>
              </a:rPr>
              <a:t>3</a:t>
            </a:r>
          </a:p>
        </p:txBody>
      </p:sp>
      <p:sp>
        <p:nvSpPr>
          <p:cNvPr id="5" name="Text Placeholder 4">
            <a:extLst>
              <a:ext uri="{FF2B5EF4-FFF2-40B4-BE49-F238E27FC236}">
                <a16:creationId xmlns:a16="http://schemas.microsoft.com/office/drawing/2014/main" id="{B1D16C48-F797-BADE-EE13-62446B2A2F0B}"/>
              </a:ext>
            </a:extLst>
          </p:cNvPr>
          <p:cNvSpPr>
            <a:spLocks noGrp="1"/>
          </p:cNvSpPr>
          <p:nvPr>
            <p:ph type="body" sz="quarter" idx="3"/>
          </p:nvPr>
        </p:nvSpPr>
        <p:spPr>
          <a:xfrm>
            <a:off x="6169024" y="1073699"/>
            <a:ext cx="5183188" cy="823912"/>
          </a:xfrm>
        </p:spPr>
        <p:txBody>
          <a:bodyPr>
            <a:normAutofit/>
          </a:bodyPr>
          <a:lstStyle/>
          <a:p>
            <a:r>
              <a:rPr lang="en-US" dirty="0">
                <a:latin typeface="Avenir Next LT Pro" panose="020B0504020202020204" pitchFamily="34" charset="77"/>
              </a:rPr>
              <a:t>Interpretations</a:t>
            </a:r>
          </a:p>
        </p:txBody>
      </p:sp>
      <p:sp>
        <p:nvSpPr>
          <p:cNvPr id="6" name="Content Placeholder 5">
            <a:extLst>
              <a:ext uri="{FF2B5EF4-FFF2-40B4-BE49-F238E27FC236}">
                <a16:creationId xmlns:a16="http://schemas.microsoft.com/office/drawing/2014/main" id="{8FAD137F-9272-2398-1ABC-45267D7A0FB3}"/>
              </a:ext>
            </a:extLst>
          </p:cNvPr>
          <p:cNvSpPr>
            <a:spLocks noGrp="1"/>
          </p:cNvSpPr>
          <p:nvPr>
            <p:ph sz="quarter" idx="4"/>
          </p:nvPr>
        </p:nvSpPr>
        <p:spPr>
          <a:xfrm>
            <a:off x="6169024" y="1897611"/>
            <a:ext cx="5779136" cy="4352926"/>
          </a:xfrm>
        </p:spPr>
        <p:txBody>
          <a:bodyPr>
            <a:noAutofit/>
          </a:bodyPr>
          <a:lstStyle/>
          <a:p>
            <a:r>
              <a:rPr lang="en-US" sz="2200" dirty="0">
                <a:latin typeface="Avenir Next LT Pro" panose="020B0504020202020204" pitchFamily="34" charset="77"/>
              </a:rPr>
              <a:t>Lear’s “pride” &amp; “impetuousness” as defenses against his inadequacies as a father</a:t>
            </a:r>
            <a:r>
              <a:rPr lang="en-US" sz="2200" baseline="30000" dirty="0">
                <a:latin typeface="Avenir Next LT Pro" panose="020B0504020202020204" pitchFamily="34" charset="77"/>
              </a:rPr>
              <a:t>2</a:t>
            </a:r>
          </a:p>
          <a:p>
            <a:r>
              <a:rPr lang="en-US" sz="2200" dirty="0">
                <a:latin typeface="Avenir Next LT Pro" panose="020B0504020202020204" pitchFamily="34" charset="77"/>
              </a:rPr>
              <a:t>Cordelia’s silence (“nothing”) represents death, hence Lear initially banishing her and then ultimately accepting her</a:t>
            </a:r>
            <a:r>
              <a:rPr lang="en-US" sz="2200" baseline="30000" dirty="0">
                <a:latin typeface="Avenir Next LT Pro" panose="020B0504020202020204" pitchFamily="34" charset="77"/>
              </a:rPr>
              <a:t>4</a:t>
            </a:r>
          </a:p>
          <a:p>
            <a:r>
              <a:rPr lang="en-US" sz="2200" dirty="0">
                <a:latin typeface="Avenir Next LT Pro" panose="020B0504020202020204" pitchFamily="34" charset="77"/>
              </a:rPr>
              <a:t>Lear’s “narcissistic tyranny” as a defense against anxiety about aging and helplessness</a:t>
            </a:r>
            <a:r>
              <a:rPr lang="en-US" sz="2200" baseline="30000" dirty="0">
                <a:latin typeface="Avenir Next LT Pro" panose="020B0504020202020204" pitchFamily="34" charset="77"/>
              </a:rPr>
              <a:t>5</a:t>
            </a:r>
          </a:p>
          <a:p>
            <a:r>
              <a:rPr lang="en-US" sz="2200" dirty="0">
                <a:latin typeface="Avenir Next LT Pro" panose="020B0504020202020204" pitchFamily="34" charset="77"/>
              </a:rPr>
              <a:t>Lear suffers like Job and must be patient</a:t>
            </a:r>
            <a:r>
              <a:rPr lang="en-US" sz="2200" baseline="30000" dirty="0">
                <a:latin typeface="Avenir Next LT Pro" panose="020B0504020202020204" pitchFamily="34" charset="77"/>
              </a:rPr>
              <a:t>6</a:t>
            </a:r>
          </a:p>
          <a:p>
            <a:r>
              <a:rPr lang="en-US" sz="2200" dirty="0">
                <a:latin typeface="Avenir Next LT Pro" panose="020B0504020202020204" pitchFamily="34" charset="77"/>
              </a:rPr>
              <a:t>“If you stop doing the job which has been all absorbing, what are you going to do?”</a:t>
            </a:r>
            <a:r>
              <a:rPr lang="en-US" sz="2200" baseline="30000" dirty="0">
                <a:latin typeface="Avenir Next LT Pro" panose="020B0504020202020204" pitchFamily="34" charset="77"/>
              </a:rPr>
              <a:t>7</a:t>
            </a:r>
            <a:r>
              <a:rPr lang="en-US" sz="2200" dirty="0">
                <a:latin typeface="Avenir Next LT Pro" panose="020B0504020202020204" pitchFamily="34" charset="77"/>
              </a:rPr>
              <a:t> </a:t>
            </a:r>
          </a:p>
        </p:txBody>
      </p:sp>
      <p:sp>
        <p:nvSpPr>
          <p:cNvPr id="7" name="TextBox 6">
            <a:extLst>
              <a:ext uri="{FF2B5EF4-FFF2-40B4-BE49-F238E27FC236}">
                <a16:creationId xmlns:a16="http://schemas.microsoft.com/office/drawing/2014/main" id="{F6ED17CA-CC5F-20FA-08CC-9AA2A695DF5C}"/>
              </a:ext>
            </a:extLst>
          </p:cNvPr>
          <p:cNvSpPr txBox="1"/>
          <p:nvPr/>
        </p:nvSpPr>
        <p:spPr>
          <a:xfrm>
            <a:off x="0" y="5123230"/>
            <a:ext cx="5241884" cy="1754326"/>
          </a:xfrm>
          <a:prstGeom prst="rect">
            <a:avLst/>
          </a:prstGeom>
          <a:noFill/>
        </p:spPr>
        <p:txBody>
          <a:bodyPr wrap="none" rtlCol="0">
            <a:spAutoFit/>
          </a:bodyPr>
          <a:lstStyle/>
          <a:p>
            <a:r>
              <a:rPr lang="en-US" sz="1200" baseline="30000" dirty="0">
                <a:latin typeface="Avenir Next LT Pro" panose="020B0504020202020204" pitchFamily="34" charset="77"/>
              </a:rPr>
              <a:t>1</a:t>
            </a:r>
            <a:r>
              <a:rPr lang="en-US" sz="1200" dirty="0">
                <a:latin typeface="Avenir Next LT Pro" panose="020B0504020202020204" pitchFamily="34" charset="77"/>
              </a:rPr>
              <a:t>Matthews B, </a:t>
            </a:r>
            <a:r>
              <a:rPr lang="en-US" sz="1200" i="1" dirty="0">
                <a:latin typeface="Avenir Next LT Pro" panose="020B0504020202020204" pitchFamily="34" charset="77"/>
              </a:rPr>
              <a:t>Frontiers Neurol </a:t>
            </a:r>
            <a:r>
              <a:rPr lang="en-US" sz="1200" i="1" dirty="0" err="1">
                <a:latin typeface="Avenir Next LT Pro" panose="020B0504020202020204" pitchFamily="34" charset="77"/>
              </a:rPr>
              <a:t>Neurosci</a:t>
            </a:r>
            <a:r>
              <a:rPr lang="en-US" sz="1200" i="1" dirty="0">
                <a:latin typeface="Avenir Next LT Pro" panose="020B0504020202020204" pitchFamily="34" charset="77"/>
              </a:rPr>
              <a:t> </a:t>
            </a:r>
            <a:r>
              <a:rPr lang="en-US" sz="1200" dirty="0">
                <a:latin typeface="Avenir Next LT Pro" panose="020B0504020202020204" pitchFamily="34" charset="77"/>
              </a:rPr>
              <a:t> 2010(27);216-226.</a:t>
            </a:r>
          </a:p>
          <a:p>
            <a:r>
              <a:rPr lang="en-US" sz="1200" baseline="30000" dirty="0">
                <a:latin typeface="Avenir Next LT Pro" panose="020B0504020202020204" pitchFamily="34" charset="77"/>
              </a:rPr>
              <a:t>2</a:t>
            </a:r>
            <a:r>
              <a:rPr lang="en-US" sz="1200" dirty="0">
                <a:latin typeface="Avenir Next LT Pro" panose="020B0504020202020204" pitchFamily="34" charset="77"/>
              </a:rPr>
              <a:t>Donelly J, </a:t>
            </a:r>
            <a:r>
              <a:rPr lang="en-US" sz="1200" i="1" dirty="0">
                <a:latin typeface="Avenir Next LT Pro" panose="020B0504020202020204" pitchFamily="34" charset="77"/>
              </a:rPr>
              <a:t>The Psychoanalytic Review</a:t>
            </a:r>
            <a:r>
              <a:rPr lang="en-US" sz="1200" dirty="0">
                <a:latin typeface="Avenir Next LT Pro" panose="020B0504020202020204" pitchFamily="34" charset="77"/>
              </a:rPr>
              <a:t> 1953;40(2):149-155.</a:t>
            </a:r>
          </a:p>
          <a:p>
            <a:r>
              <a:rPr lang="en-US" sz="1200" baseline="30000" dirty="0">
                <a:latin typeface="Avenir Next LT Pro" panose="020B0504020202020204" pitchFamily="34" charset="77"/>
              </a:rPr>
              <a:t>3</a:t>
            </a:r>
            <a:r>
              <a:rPr lang="en-US" sz="1200" dirty="0">
                <a:latin typeface="Avenir Next LT Pro" panose="020B0504020202020204" pitchFamily="34" charset="77"/>
              </a:rPr>
              <a:t>Greenblatt S, </a:t>
            </a:r>
            <a:r>
              <a:rPr lang="en-US" sz="1200" i="1" dirty="0">
                <a:latin typeface="Avenir Next LT Pro" panose="020B0504020202020204" pitchFamily="34" charset="77"/>
              </a:rPr>
              <a:t>Tyrant: Shakespeare on Politics</a:t>
            </a:r>
            <a:r>
              <a:rPr lang="en-US" sz="1200" dirty="0">
                <a:latin typeface="Avenir Next LT Pro" panose="020B0504020202020204" pitchFamily="34" charset="77"/>
              </a:rPr>
              <a:t> 2018; pp. 113-136.</a:t>
            </a:r>
          </a:p>
          <a:p>
            <a:r>
              <a:rPr lang="en-US" sz="1200" baseline="30000" dirty="0">
                <a:latin typeface="Avenir Next LT Pro" panose="020B0504020202020204" pitchFamily="34" charset="77"/>
              </a:rPr>
              <a:t>4</a:t>
            </a:r>
            <a:r>
              <a:rPr lang="en-US" sz="1200" dirty="0">
                <a:latin typeface="Avenir Next LT Pro" panose="020B0504020202020204" pitchFamily="34" charset="77"/>
              </a:rPr>
              <a:t>Freud S, </a:t>
            </a:r>
            <a:r>
              <a:rPr lang="en-US" sz="1200" i="1" dirty="0">
                <a:latin typeface="Avenir Next LT Pro" panose="020B0504020202020204" pitchFamily="34" charset="77"/>
              </a:rPr>
              <a:t>The Standard Edition of the Complete Psychological Works</a:t>
            </a:r>
          </a:p>
          <a:p>
            <a:r>
              <a:rPr lang="en-US" sz="1200" i="1" dirty="0">
                <a:latin typeface="Avenir Next LT Pro" panose="020B0504020202020204" pitchFamily="34" charset="77"/>
              </a:rPr>
              <a:t>of Sigmund Freud, Vol. XII</a:t>
            </a:r>
            <a:r>
              <a:rPr lang="en-US" sz="1200" dirty="0">
                <a:latin typeface="Avenir Next LT Pro" panose="020B0504020202020204" pitchFamily="34" charset="77"/>
              </a:rPr>
              <a:t> 1958; pp. 291-301.</a:t>
            </a:r>
          </a:p>
          <a:p>
            <a:r>
              <a:rPr lang="en-US" sz="1200" baseline="30000" dirty="0">
                <a:latin typeface="Avenir Next LT Pro" panose="020B0504020202020204" pitchFamily="34" charset="77"/>
              </a:rPr>
              <a:t>5</a:t>
            </a:r>
            <a:r>
              <a:rPr lang="en-US" sz="1200" dirty="0">
                <a:latin typeface="Avenir Next LT Pro" panose="020B0504020202020204" pitchFamily="34" charset="77"/>
              </a:rPr>
              <a:t>Hess N, </a:t>
            </a:r>
            <a:r>
              <a:rPr lang="en-US" sz="1200" i="1" dirty="0">
                <a:latin typeface="Avenir Next LT Pro" panose="020B0504020202020204" pitchFamily="34" charset="77"/>
              </a:rPr>
              <a:t>Br J Medical Psychology</a:t>
            </a:r>
            <a:r>
              <a:rPr lang="en-US" sz="1200" dirty="0">
                <a:latin typeface="Avenir Next LT Pro" panose="020B0504020202020204" pitchFamily="34" charset="77"/>
              </a:rPr>
              <a:t> 1987;60:209-215.</a:t>
            </a:r>
          </a:p>
          <a:p>
            <a:r>
              <a:rPr lang="en-US" sz="1200" baseline="30000" dirty="0">
                <a:latin typeface="Avenir Next LT Pro" panose="020B0504020202020204" pitchFamily="34" charset="77"/>
              </a:rPr>
              <a:t>6</a:t>
            </a:r>
            <a:r>
              <a:rPr lang="en-US" sz="1200" dirty="0">
                <a:latin typeface="Avenir Next LT Pro" panose="020B0504020202020204" pitchFamily="34" charset="77"/>
              </a:rPr>
              <a:t>Garber M, </a:t>
            </a:r>
            <a:r>
              <a:rPr lang="en-US" sz="1200" i="1" dirty="0">
                <a:latin typeface="Avenir Next LT Pro" panose="020B0504020202020204" pitchFamily="34" charset="77"/>
              </a:rPr>
              <a:t>Shakespeare After All</a:t>
            </a:r>
            <a:r>
              <a:rPr lang="en-US" sz="1200" dirty="0">
                <a:latin typeface="Avenir Next LT Pro" panose="020B0504020202020204" pitchFamily="34" charset="77"/>
              </a:rPr>
              <a:t> 2004; pp. 649-694.</a:t>
            </a:r>
          </a:p>
          <a:p>
            <a:r>
              <a:rPr lang="en-US" sz="1200" baseline="30000" dirty="0">
                <a:latin typeface="Avenir Next LT Pro" panose="020B0504020202020204" pitchFamily="34" charset="77"/>
              </a:rPr>
              <a:t>7</a:t>
            </a:r>
            <a:r>
              <a:rPr lang="en-US" sz="1200" dirty="0">
                <a:latin typeface="Avenir Next LT Pro" panose="020B0504020202020204" pitchFamily="34" charset="77"/>
              </a:rPr>
              <a:t>Interview with Sir Ian McKellen, </a:t>
            </a:r>
            <a:r>
              <a:rPr lang="en-US" sz="1200" i="1" dirty="0">
                <a:latin typeface="Avenir Next LT Pro" panose="020B0504020202020204" pitchFamily="34" charset="77"/>
              </a:rPr>
              <a:t>Shakespeare Network</a:t>
            </a:r>
            <a:r>
              <a:rPr lang="en-US" sz="1200" dirty="0">
                <a:latin typeface="Avenir Next LT Pro" panose="020B0504020202020204" pitchFamily="34" charset="77"/>
              </a:rPr>
              <a:t> 9/28/23.</a:t>
            </a:r>
          </a:p>
          <a:p>
            <a:r>
              <a:rPr lang="en-US" sz="1200" baseline="30000" dirty="0">
                <a:latin typeface="Avenir Next LT Pro" panose="020B0504020202020204" pitchFamily="34" charset="77"/>
              </a:rPr>
              <a:t>8</a:t>
            </a:r>
            <a:r>
              <a:rPr lang="en-US" sz="1200" dirty="0">
                <a:latin typeface="Avenir Next LT Pro" panose="020B0504020202020204" pitchFamily="34" charset="77"/>
              </a:rPr>
              <a:t>Hoeniger FD</a:t>
            </a:r>
            <a:r>
              <a:rPr lang="en-US" sz="1200" i="1" dirty="0">
                <a:latin typeface="Avenir Next LT Pro" panose="020B0504020202020204" pitchFamily="34" charset="77"/>
              </a:rPr>
              <a:t> Medicine &amp; Shakespeare in the English Renaissance</a:t>
            </a:r>
            <a:r>
              <a:rPr lang="en-US" sz="1200" dirty="0">
                <a:latin typeface="Avenir Next LT Pro" panose="020B0504020202020204" pitchFamily="34" charset="77"/>
              </a:rPr>
              <a:t> 1992.</a:t>
            </a:r>
          </a:p>
        </p:txBody>
      </p:sp>
    </p:spTree>
    <p:extLst>
      <p:ext uri="{BB962C8B-B14F-4D97-AF65-F5344CB8AC3E}">
        <p14:creationId xmlns:p14="http://schemas.microsoft.com/office/powerpoint/2010/main" val="4030758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E0F5-6427-AFC4-7BE0-23B9889AC2A6}"/>
              </a:ext>
            </a:extLst>
          </p:cNvPr>
          <p:cNvSpPr>
            <a:spLocks noGrp="1"/>
          </p:cNvSpPr>
          <p:nvPr>
            <p:ph type="title"/>
          </p:nvPr>
        </p:nvSpPr>
        <p:spPr/>
        <p:txBody>
          <a:bodyPr/>
          <a:lstStyle/>
          <a:p>
            <a:pPr algn="ctr"/>
            <a:r>
              <a:rPr lang="en-US" dirty="0">
                <a:latin typeface="Avenir Next LT Pro" panose="020B0504020202020204" pitchFamily="34" charset="77"/>
              </a:rPr>
              <a:t>Studying the humanities to better understand aging &amp; mental illness</a:t>
            </a:r>
          </a:p>
        </p:txBody>
      </p:sp>
      <p:sp>
        <p:nvSpPr>
          <p:cNvPr id="3" name="Content Placeholder 2">
            <a:extLst>
              <a:ext uri="{FF2B5EF4-FFF2-40B4-BE49-F238E27FC236}">
                <a16:creationId xmlns:a16="http://schemas.microsoft.com/office/drawing/2014/main" id="{E47915DE-9AFD-D659-72ED-AF6BAA127B47}"/>
              </a:ext>
            </a:extLst>
          </p:cNvPr>
          <p:cNvSpPr>
            <a:spLocks noGrp="1"/>
          </p:cNvSpPr>
          <p:nvPr>
            <p:ph sz="half" idx="1"/>
          </p:nvPr>
        </p:nvSpPr>
        <p:spPr>
          <a:xfrm>
            <a:off x="838200" y="1825625"/>
            <a:ext cx="5181600" cy="4702411"/>
          </a:xfrm>
        </p:spPr>
        <p:txBody>
          <a:bodyPr>
            <a:normAutofit fontScale="92500" lnSpcReduction="10000"/>
          </a:bodyPr>
          <a:lstStyle/>
          <a:p>
            <a:r>
              <a:rPr lang="en-US" dirty="0">
                <a:latin typeface="Avenir Next LT Pro" panose="020B0504020202020204" pitchFamily="34" charset="77"/>
              </a:rPr>
              <a:t>medical humanities allow us to</a:t>
            </a:r>
            <a:r>
              <a:rPr lang="en-US" baseline="30000" dirty="0">
                <a:latin typeface="Avenir Next LT Pro" panose="020B0504020202020204" pitchFamily="34" charset="77"/>
              </a:rPr>
              <a:t>1</a:t>
            </a:r>
            <a:r>
              <a:rPr lang="en-US" dirty="0">
                <a:latin typeface="Avenir Next LT Pro" panose="020B0504020202020204" pitchFamily="34" charset="77"/>
              </a:rPr>
              <a:t>: </a:t>
            </a:r>
          </a:p>
          <a:p>
            <a:pPr lvl="1"/>
            <a:r>
              <a:rPr lang="en-US" dirty="0">
                <a:latin typeface="Avenir Next LT Pro" panose="020B0504020202020204" pitchFamily="34" charset="77"/>
              </a:rPr>
              <a:t>consider the overlap between the humanities - the arts, literature, poetry, film, music, dance, and more - and medical concerns</a:t>
            </a:r>
          </a:p>
          <a:p>
            <a:pPr lvl="1"/>
            <a:r>
              <a:rPr lang="en-US" dirty="0">
                <a:latin typeface="Avenir Next LT Pro" panose="020B0504020202020204" pitchFamily="34" charset="77"/>
              </a:rPr>
              <a:t>apply the same principles involved in analyzing a story, novel, poem, film, or piece of art in describing our patients and their clinical problems</a:t>
            </a:r>
          </a:p>
          <a:p>
            <a:pPr lvl="1"/>
            <a:r>
              <a:rPr lang="en-US" b="0" i="0" dirty="0">
                <a:solidFill>
                  <a:srgbClr val="414042"/>
                </a:solidFill>
                <a:effectLst/>
                <a:highlight>
                  <a:srgbClr val="FFFFFF"/>
                </a:highlight>
                <a:latin typeface="Avenir Next LT Pro" panose="020B0504020202020204" pitchFamily="34" charset="77"/>
              </a:rPr>
              <a:t>preserve a sense of ambiguity when approaching problems that demand careful consideration rather than premature decision making</a:t>
            </a:r>
          </a:p>
        </p:txBody>
      </p:sp>
      <p:sp>
        <p:nvSpPr>
          <p:cNvPr id="8" name="Content Placeholder 7">
            <a:extLst>
              <a:ext uri="{FF2B5EF4-FFF2-40B4-BE49-F238E27FC236}">
                <a16:creationId xmlns:a16="http://schemas.microsoft.com/office/drawing/2014/main" id="{228DB161-46F2-CBC4-8C47-EC2BCF9FBCCB}"/>
              </a:ext>
            </a:extLst>
          </p:cNvPr>
          <p:cNvSpPr>
            <a:spLocks noGrp="1"/>
          </p:cNvSpPr>
          <p:nvPr>
            <p:ph sz="half" idx="2"/>
          </p:nvPr>
        </p:nvSpPr>
        <p:spPr>
          <a:xfrm>
            <a:off x="6172199" y="1825625"/>
            <a:ext cx="5546035" cy="4351338"/>
          </a:xfrm>
        </p:spPr>
        <p:txBody>
          <a:bodyPr>
            <a:normAutofit fontScale="92500" lnSpcReduction="10000"/>
          </a:bodyPr>
          <a:lstStyle/>
          <a:p>
            <a:r>
              <a:rPr lang="en-US" dirty="0">
                <a:latin typeface="Avenir Next LT Pro" panose="020B0504020202020204" pitchFamily="34" charset="77"/>
              </a:rPr>
              <a:t>learners may develop the skills of</a:t>
            </a:r>
            <a:r>
              <a:rPr lang="en-US" baseline="30000" dirty="0">
                <a:latin typeface="Avenir Next LT Pro" panose="020B0504020202020204" pitchFamily="34" charset="77"/>
              </a:rPr>
              <a:t>2</a:t>
            </a:r>
            <a:r>
              <a:rPr lang="en-US" dirty="0">
                <a:latin typeface="Avenir Next LT Pro" panose="020B0504020202020204" pitchFamily="34" charset="77"/>
              </a:rPr>
              <a:t>:</a:t>
            </a:r>
          </a:p>
          <a:p>
            <a:pPr lvl="1"/>
            <a:r>
              <a:rPr lang="en-US" dirty="0">
                <a:latin typeface="Avenir Next LT Pro" panose="020B0504020202020204" pitchFamily="34" charset="77"/>
              </a:rPr>
              <a:t>“courageous thinking that does not veer around paradox, methodical consideration of an idea’s or situation’s contradictory dimensions, practice in holding many unrelated things in one’s mind at the same time, and habits of living inconclusively toward new ways of seeing.”</a:t>
            </a:r>
          </a:p>
          <a:p>
            <a:endParaRPr lang="en-US" dirty="0">
              <a:latin typeface="Avenir Next LT Pro" panose="020B0504020202020204" pitchFamily="34" charset="77"/>
            </a:endParaRPr>
          </a:p>
        </p:txBody>
      </p:sp>
      <p:sp>
        <p:nvSpPr>
          <p:cNvPr id="4" name="TextBox 3">
            <a:extLst>
              <a:ext uri="{FF2B5EF4-FFF2-40B4-BE49-F238E27FC236}">
                <a16:creationId xmlns:a16="http://schemas.microsoft.com/office/drawing/2014/main" id="{CEA0FF24-E4E1-EAEA-8804-E530D742E4EC}"/>
              </a:ext>
            </a:extLst>
          </p:cNvPr>
          <p:cNvSpPr txBox="1"/>
          <p:nvPr/>
        </p:nvSpPr>
        <p:spPr>
          <a:xfrm>
            <a:off x="116769" y="6528036"/>
            <a:ext cx="7166642" cy="276999"/>
          </a:xfrm>
          <a:prstGeom prst="rect">
            <a:avLst/>
          </a:prstGeom>
          <a:noFill/>
        </p:spPr>
        <p:txBody>
          <a:bodyPr wrap="none" rtlCol="0">
            <a:spAutoFit/>
          </a:bodyPr>
          <a:lstStyle/>
          <a:p>
            <a:r>
              <a:rPr lang="en-US" sz="1200" baseline="30000" dirty="0">
                <a:latin typeface="Avenir Next LT Pro" panose="020B0504020202020204" pitchFamily="34" charset="77"/>
              </a:rPr>
              <a:t>1</a:t>
            </a:r>
            <a:r>
              <a:rPr lang="en-US" sz="1200" dirty="0">
                <a:latin typeface="Avenir Next LT Pro" panose="020B0504020202020204" pitchFamily="34" charset="77"/>
              </a:rPr>
              <a:t>Smith W et al, </a:t>
            </a:r>
            <a:r>
              <a:rPr lang="en-US" sz="1200" i="1" dirty="0">
                <a:latin typeface="Avenir Next LT Pro" panose="020B0504020202020204" pitchFamily="34" charset="77"/>
              </a:rPr>
              <a:t>AMA J Ethics </a:t>
            </a:r>
            <a:r>
              <a:rPr lang="en-US" sz="1200" dirty="0">
                <a:latin typeface="Avenir Next LT Pro" panose="020B0504020202020204" pitchFamily="34" charset="77"/>
              </a:rPr>
              <a:t>2023; 25(10): E745-750. </a:t>
            </a:r>
            <a:r>
              <a:rPr lang="en-US" sz="1200" baseline="30000" dirty="0">
                <a:latin typeface="Avenir Next LT Pro" panose="020B0504020202020204" pitchFamily="34" charset="77"/>
              </a:rPr>
              <a:t>2</a:t>
            </a:r>
            <a:r>
              <a:rPr lang="en-US" sz="1200" dirty="0">
                <a:latin typeface="Avenir Next LT Pro" panose="020B0504020202020204" pitchFamily="34" charset="77"/>
              </a:rPr>
              <a:t>Charon R </a:t>
            </a:r>
            <a:r>
              <a:rPr lang="en-US" sz="1200" i="1" dirty="0" err="1">
                <a:latin typeface="Avenir Next LT Pro" panose="020B0504020202020204" pitchFamily="34" charset="77"/>
              </a:rPr>
              <a:t>Acad</a:t>
            </a:r>
            <a:r>
              <a:rPr lang="en-US" sz="1200" i="1" dirty="0">
                <a:latin typeface="Avenir Next LT Pro" panose="020B0504020202020204" pitchFamily="34" charset="77"/>
              </a:rPr>
              <a:t> Med </a:t>
            </a:r>
            <a:r>
              <a:rPr lang="en-US" sz="1200" dirty="0">
                <a:latin typeface="Avenir Next LT Pro" panose="020B0504020202020204" pitchFamily="34" charset="77"/>
              </a:rPr>
              <a:t>2017;92(12):1668-1670. </a:t>
            </a:r>
          </a:p>
        </p:txBody>
      </p:sp>
    </p:spTree>
    <p:extLst>
      <p:ext uri="{BB962C8B-B14F-4D97-AF65-F5344CB8AC3E}">
        <p14:creationId xmlns:p14="http://schemas.microsoft.com/office/powerpoint/2010/main" val="737480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E0F5-6427-AFC4-7BE0-23B9889AC2A6}"/>
              </a:ext>
            </a:extLst>
          </p:cNvPr>
          <p:cNvSpPr>
            <a:spLocks noGrp="1"/>
          </p:cNvSpPr>
          <p:nvPr>
            <p:ph type="title"/>
          </p:nvPr>
        </p:nvSpPr>
        <p:spPr/>
        <p:txBody>
          <a:bodyPr/>
          <a:lstStyle/>
          <a:p>
            <a:pPr algn="ctr"/>
            <a:r>
              <a:rPr lang="en-US" dirty="0">
                <a:latin typeface="Avenir Next LT Pro" panose="020B0504020202020204" pitchFamily="34" charset="77"/>
              </a:rPr>
              <a:t>Examples of aging in the humanities</a:t>
            </a:r>
          </a:p>
        </p:txBody>
      </p:sp>
      <p:sp>
        <p:nvSpPr>
          <p:cNvPr id="5" name="Content Placeholder 4">
            <a:extLst>
              <a:ext uri="{FF2B5EF4-FFF2-40B4-BE49-F238E27FC236}">
                <a16:creationId xmlns:a16="http://schemas.microsoft.com/office/drawing/2014/main" id="{3EBF6C17-C3C9-C1F2-A393-206270CC8FE5}"/>
              </a:ext>
            </a:extLst>
          </p:cNvPr>
          <p:cNvSpPr>
            <a:spLocks noGrp="1"/>
          </p:cNvSpPr>
          <p:nvPr>
            <p:ph sz="half" idx="2"/>
          </p:nvPr>
        </p:nvSpPr>
        <p:spPr>
          <a:xfrm>
            <a:off x="6172199" y="1825625"/>
            <a:ext cx="5526157" cy="4667250"/>
          </a:xfrm>
        </p:spPr>
        <p:txBody>
          <a:bodyPr>
            <a:normAutofit/>
          </a:bodyPr>
          <a:lstStyle/>
          <a:p>
            <a:r>
              <a:rPr lang="en-US" dirty="0">
                <a:latin typeface="Avenir Next LT Pro" panose="020B0504020202020204" pitchFamily="34" charset="77"/>
              </a:rPr>
              <a:t>film:</a:t>
            </a:r>
          </a:p>
          <a:p>
            <a:pPr lvl="1"/>
            <a:r>
              <a:rPr lang="en-US" i="1" dirty="0">
                <a:latin typeface="Avenir Next LT Pro" panose="020B0504020202020204" pitchFamily="34" charset="77"/>
              </a:rPr>
              <a:t>The Father</a:t>
            </a:r>
            <a:r>
              <a:rPr lang="en-US" dirty="0">
                <a:latin typeface="Avenir Next LT Pro" panose="020B0504020202020204" pitchFamily="34" charset="77"/>
              </a:rPr>
              <a:t>, with Anthony Hopkins</a:t>
            </a:r>
          </a:p>
          <a:p>
            <a:pPr lvl="1"/>
            <a:r>
              <a:rPr lang="en-US" i="1" dirty="0">
                <a:latin typeface="Avenir Next LT Pro" panose="020B0504020202020204" pitchFamily="34" charset="77"/>
              </a:rPr>
              <a:t>Still Alice</a:t>
            </a:r>
            <a:r>
              <a:rPr lang="en-US" dirty="0">
                <a:latin typeface="Avenir Next LT Pro" panose="020B0504020202020204" pitchFamily="34" charset="77"/>
              </a:rPr>
              <a:t>, with Julianne Moore</a:t>
            </a:r>
          </a:p>
          <a:p>
            <a:pPr lvl="1"/>
            <a:r>
              <a:rPr lang="en-US" i="1" dirty="0">
                <a:latin typeface="Avenir Next LT Pro" panose="020B0504020202020204" pitchFamily="34" charset="77"/>
              </a:rPr>
              <a:t>Elizabeth is Missing</a:t>
            </a:r>
            <a:r>
              <a:rPr lang="en-US" dirty="0">
                <a:latin typeface="Avenir Next LT Pro" panose="020B0504020202020204" pitchFamily="34" charset="77"/>
              </a:rPr>
              <a:t>, with Glenda Jackson</a:t>
            </a:r>
          </a:p>
          <a:p>
            <a:pPr lvl="1"/>
            <a:r>
              <a:rPr lang="en-US" i="1" dirty="0">
                <a:latin typeface="Avenir Next LT Pro" panose="020B0504020202020204" pitchFamily="34" charset="77"/>
              </a:rPr>
              <a:t>Ran, </a:t>
            </a:r>
            <a:r>
              <a:rPr lang="en-US" dirty="0">
                <a:latin typeface="Avenir Next LT Pro" panose="020B0504020202020204" pitchFamily="34" charset="77"/>
              </a:rPr>
              <a:t>by Akira Kurosawa</a:t>
            </a:r>
          </a:p>
          <a:p>
            <a:r>
              <a:rPr lang="en-US" dirty="0">
                <a:latin typeface="Avenir Next LT Pro" panose="020B0504020202020204" pitchFamily="34" charset="77"/>
              </a:rPr>
              <a:t>performances of </a:t>
            </a:r>
            <a:r>
              <a:rPr lang="en-US" i="1" dirty="0">
                <a:latin typeface="Avenir Next LT Pro" panose="020B0504020202020204" pitchFamily="34" charset="77"/>
              </a:rPr>
              <a:t>King Lear:</a:t>
            </a:r>
            <a:endParaRPr lang="en-US" dirty="0">
              <a:latin typeface="Avenir Next LT Pro" panose="020B0504020202020204" pitchFamily="34" charset="77"/>
            </a:endParaRPr>
          </a:p>
          <a:p>
            <a:pPr lvl="1"/>
            <a:r>
              <a:rPr lang="en-US" dirty="0">
                <a:latin typeface="Avenir Next LT Pro" panose="020B0504020202020204" pitchFamily="34" charset="77"/>
              </a:rPr>
              <a:t>NYC Shakespeare Festival (1974), with James Earl Jones</a:t>
            </a:r>
          </a:p>
        </p:txBody>
      </p:sp>
      <p:sp>
        <p:nvSpPr>
          <p:cNvPr id="4" name="TextBox 3">
            <a:extLst>
              <a:ext uri="{FF2B5EF4-FFF2-40B4-BE49-F238E27FC236}">
                <a16:creationId xmlns:a16="http://schemas.microsoft.com/office/drawing/2014/main" id="{CEA0FF24-E4E1-EAEA-8804-E530D742E4EC}"/>
              </a:ext>
            </a:extLst>
          </p:cNvPr>
          <p:cNvSpPr txBox="1"/>
          <p:nvPr/>
        </p:nvSpPr>
        <p:spPr>
          <a:xfrm>
            <a:off x="116769" y="6528036"/>
            <a:ext cx="3636380" cy="276999"/>
          </a:xfrm>
          <a:prstGeom prst="rect">
            <a:avLst/>
          </a:prstGeom>
          <a:noFill/>
        </p:spPr>
        <p:txBody>
          <a:bodyPr wrap="none" rtlCol="0">
            <a:spAutoFit/>
          </a:bodyPr>
          <a:lstStyle/>
          <a:p>
            <a:r>
              <a:rPr lang="en-US" sz="1200" dirty="0">
                <a:latin typeface="Avenir Next LT Pro" panose="020B0504020202020204" pitchFamily="34" charset="77"/>
              </a:rPr>
              <a:t>Smith et al, </a:t>
            </a:r>
            <a:r>
              <a:rPr lang="en-US" sz="1200" i="1" dirty="0">
                <a:latin typeface="Avenir Next LT Pro" panose="020B0504020202020204" pitchFamily="34" charset="77"/>
              </a:rPr>
              <a:t>AMA J Ethics </a:t>
            </a:r>
            <a:r>
              <a:rPr lang="en-US" sz="1200" dirty="0">
                <a:latin typeface="Avenir Next LT Pro" panose="020B0504020202020204" pitchFamily="34" charset="77"/>
              </a:rPr>
              <a:t>2023; 25(10): E745-750.</a:t>
            </a:r>
          </a:p>
        </p:txBody>
      </p:sp>
      <p:sp>
        <p:nvSpPr>
          <p:cNvPr id="7" name="Content Placeholder 6">
            <a:extLst>
              <a:ext uri="{FF2B5EF4-FFF2-40B4-BE49-F238E27FC236}">
                <a16:creationId xmlns:a16="http://schemas.microsoft.com/office/drawing/2014/main" id="{4EFC52E0-56CA-562B-B2CC-935F859D01EE}"/>
              </a:ext>
            </a:extLst>
          </p:cNvPr>
          <p:cNvSpPr>
            <a:spLocks noGrp="1"/>
          </p:cNvSpPr>
          <p:nvPr>
            <p:ph sz="half" idx="1"/>
          </p:nvPr>
        </p:nvSpPr>
        <p:spPr/>
        <p:txBody>
          <a:bodyPr>
            <a:normAutofit/>
          </a:bodyPr>
          <a:lstStyle/>
          <a:p>
            <a:r>
              <a:rPr lang="en-US" dirty="0">
                <a:latin typeface="Avenir Next LT Pro" panose="020B0504020202020204" pitchFamily="34" charset="77"/>
              </a:rPr>
              <a:t>fiction:</a:t>
            </a:r>
          </a:p>
          <a:p>
            <a:pPr lvl="1"/>
            <a:r>
              <a:rPr lang="en-US" dirty="0">
                <a:latin typeface="Avenir Next LT Pro" panose="020B0504020202020204" pitchFamily="34" charset="77"/>
              </a:rPr>
              <a:t>Jane Smiley, </a:t>
            </a:r>
            <a:r>
              <a:rPr lang="en-US" i="1" dirty="0">
                <a:latin typeface="Avenir Next LT Pro" panose="020B0504020202020204" pitchFamily="34" charset="77"/>
              </a:rPr>
              <a:t>A Thousand Acres</a:t>
            </a:r>
          </a:p>
          <a:p>
            <a:pPr lvl="1"/>
            <a:r>
              <a:rPr lang="en-US" dirty="0">
                <a:latin typeface="Avenir Next LT Pro" panose="020B0504020202020204" pitchFamily="34" charset="77"/>
              </a:rPr>
              <a:t>Elizabeth Taylor, </a:t>
            </a:r>
            <a:r>
              <a:rPr lang="en-US" i="1" dirty="0">
                <a:latin typeface="Avenir Next LT Pro" panose="020B0504020202020204" pitchFamily="34" charset="77"/>
              </a:rPr>
              <a:t>Mrs. Palfrey at the Claremont</a:t>
            </a:r>
          </a:p>
          <a:p>
            <a:pPr lvl="1"/>
            <a:r>
              <a:rPr lang="en-US" dirty="0">
                <a:latin typeface="Avenir Next LT Pro" panose="020B0504020202020204" pitchFamily="34" charset="77"/>
              </a:rPr>
              <a:t>Rachel </a:t>
            </a:r>
            <a:r>
              <a:rPr lang="en-US" dirty="0" err="1">
                <a:latin typeface="Avenir Next LT Pro" panose="020B0504020202020204" pitchFamily="34" charset="77"/>
              </a:rPr>
              <a:t>Khong</a:t>
            </a:r>
            <a:r>
              <a:rPr lang="en-US" dirty="0">
                <a:latin typeface="Avenir Next LT Pro" panose="020B0504020202020204" pitchFamily="34" charset="77"/>
              </a:rPr>
              <a:t>, </a:t>
            </a:r>
            <a:r>
              <a:rPr lang="en-US" i="1" dirty="0">
                <a:latin typeface="Avenir Next LT Pro" panose="020B0504020202020204" pitchFamily="34" charset="77"/>
              </a:rPr>
              <a:t>Goodbye, Vitamin</a:t>
            </a:r>
            <a:endParaRPr lang="en-US" dirty="0">
              <a:latin typeface="Avenir Next LT Pro" panose="020B0504020202020204" pitchFamily="34" charset="77"/>
            </a:endParaRPr>
          </a:p>
          <a:p>
            <a:r>
              <a:rPr lang="en-US" dirty="0">
                <a:latin typeface="Avenir Next LT Pro" panose="020B0504020202020204" pitchFamily="34" charset="77"/>
              </a:rPr>
              <a:t>non-fiction:</a:t>
            </a:r>
          </a:p>
          <a:p>
            <a:pPr lvl="1"/>
            <a:r>
              <a:rPr lang="en-US" dirty="0">
                <a:latin typeface="Avenir Next LT Pro" panose="020B0504020202020204" pitchFamily="34" charset="77"/>
              </a:rPr>
              <a:t>Louise Aronson, </a:t>
            </a:r>
            <a:r>
              <a:rPr lang="en-US" i="1" dirty="0">
                <a:latin typeface="Avenir Next LT Pro" panose="020B0504020202020204" pitchFamily="34" charset="77"/>
              </a:rPr>
              <a:t>Elderhood</a:t>
            </a:r>
            <a:endParaRPr lang="en-US" dirty="0">
              <a:latin typeface="Avenir Next LT Pro" panose="020B0504020202020204" pitchFamily="34" charset="77"/>
            </a:endParaRPr>
          </a:p>
          <a:p>
            <a:pPr lvl="1"/>
            <a:r>
              <a:rPr lang="en-US" dirty="0">
                <a:latin typeface="Avenir Next LT Pro" panose="020B0504020202020204" pitchFamily="34" charset="77"/>
              </a:rPr>
              <a:t>Atul Gawande, </a:t>
            </a:r>
            <a:r>
              <a:rPr lang="en-US" i="1" dirty="0">
                <a:latin typeface="Avenir Next LT Pro" panose="020B0504020202020204" pitchFamily="34" charset="77"/>
              </a:rPr>
              <a:t>Being Mortal</a:t>
            </a:r>
          </a:p>
          <a:p>
            <a:pPr lvl="1"/>
            <a:r>
              <a:rPr lang="en-US" dirty="0">
                <a:latin typeface="Avenir Next LT Pro" panose="020B0504020202020204" pitchFamily="34" charset="77"/>
              </a:rPr>
              <a:t>Roz </a:t>
            </a:r>
            <a:r>
              <a:rPr lang="en-US" dirty="0" err="1">
                <a:latin typeface="Avenir Next LT Pro" panose="020B0504020202020204" pitchFamily="34" charset="77"/>
              </a:rPr>
              <a:t>Chast</a:t>
            </a:r>
            <a:r>
              <a:rPr lang="en-US" dirty="0">
                <a:latin typeface="Avenir Next LT Pro" panose="020B0504020202020204" pitchFamily="34" charset="77"/>
              </a:rPr>
              <a:t>, </a:t>
            </a:r>
            <a:r>
              <a:rPr lang="en-US" i="1" dirty="0">
                <a:latin typeface="Avenir Next LT Pro" panose="020B0504020202020204" pitchFamily="34" charset="77"/>
              </a:rPr>
              <a:t>Can’t We Talk About Something More Pleasant?</a:t>
            </a:r>
            <a:endParaRPr lang="en-US" dirty="0">
              <a:latin typeface="Avenir Next LT Pro" panose="020B0504020202020204" pitchFamily="34" charset="77"/>
            </a:endParaRPr>
          </a:p>
        </p:txBody>
      </p:sp>
    </p:spTree>
    <p:extLst>
      <p:ext uri="{BB962C8B-B14F-4D97-AF65-F5344CB8AC3E}">
        <p14:creationId xmlns:p14="http://schemas.microsoft.com/office/powerpoint/2010/main" val="3778948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Content Placeholder 20" descr="A person with long hair wearing a blouse&#10;&#10;Description automatically generated">
            <a:extLst>
              <a:ext uri="{FF2B5EF4-FFF2-40B4-BE49-F238E27FC236}">
                <a16:creationId xmlns:a16="http://schemas.microsoft.com/office/drawing/2014/main" id="{95F7CB7F-BCB9-7E1F-16AD-7FB015F24683}"/>
              </a:ext>
            </a:extLst>
          </p:cNvPr>
          <p:cNvPicPr>
            <a:picLocks noGrp="1" noChangeAspect="1"/>
          </p:cNvPicPr>
          <p:nvPr>
            <p:ph sz="half" idx="2"/>
          </p:nvPr>
        </p:nvPicPr>
        <p:blipFill rotWithShape="1">
          <a:blip r:embed="rId3"/>
          <a:srcRect l="5118" r="1118"/>
          <a:stretch/>
        </p:blipFill>
        <p:spPr>
          <a:xfrm>
            <a:off x="1" y="10"/>
            <a:ext cx="9669642" cy="6857990"/>
          </a:xfrm>
          <a:prstGeom prst="rect">
            <a:avLst/>
          </a:prstGeom>
        </p:spPr>
      </p:pic>
      <p:sp>
        <p:nvSpPr>
          <p:cNvPr id="34" name="Rectangle 3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CF6952-AD26-8604-9141-AA8F534F0337}"/>
              </a:ext>
            </a:extLst>
          </p:cNvPr>
          <p:cNvSpPr>
            <a:spLocks noGrp="1"/>
          </p:cNvSpPr>
          <p:nvPr>
            <p:ph type="title"/>
          </p:nvPr>
        </p:nvSpPr>
        <p:spPr>
          <a:xfrm>
            <a:off x="7935402" y="743447"/>
            <a:ext cx="3961737" cy="3692028"/>
          </a:xfrm>
          <a:noFill/>
        </p:spPr>
        <p:txBody>
          <a:bodyPr vert="horz" lIns="91440" tIns="45720" rIns="91440" bIns="45720" rtlCol="0" anchor="b">
            <a:normAutofit/>
          </a:bodyPr>
          <a:lstStyle/>
          <a:p>
            <a:r>
              <a:rPr lang="en-US" dirty="0">
                <a:latin typeface="Avenir Next LT Pro" panose="020B0504020202020204" pitchFamily="34" charset="77"/>
              </a:rPr>
              <a:t>Questions</a:t>
            </a:r>
          </a:p>
        </p:txBody>
      </p:sp>
    </p:spTree>
    <p:extLst>
      <p:ext uri="{BB962C8B-B14F-4D97-AF65-F5344CB8AC3E}">
        <p14:creationId xmlns:p14="http://schemas.microsoft.com/office/powerpoint/2010/main" val="820587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6952-AD26-8604-9141-AA8F534F0337}"/>
              </a:ext>
            </a:extLst>
          </p:cNvPr>
          <p:cNvSpPr>
            <a:spLocks noGrp="1"/>
          </p:cNvSpPr>
          <p:nvPr>
            <p:ph type="title"/>
          </p:nvPr>
        </p:nvSpPr>
        <p:spPr/>
        <p:txBody>
          <a:bodyPr/>
          <a:lstStyle/>
          <a:p>
            <a:pPr algn="ctr"/>
            <a:r>
              <a:rPr lang="en-US" dirty="0">
                <a:latin typeface="Avenir Next LT Pro" panose="020B0504020202020204" pitchFamily="34" charset="77"/>
              </a:rPr>
              <a:t>Shakespeare and his time</a:t>
            </a:r>
          </a:p>
        </p:txBody>
      </p:sp>
      <p:pic>
        <p:nvPicPr>
          <p:cNvPr id="6" name="Picture 5" descr="A portrait of a person&#10;&#10;Description automatically generated">
            <a:extLst>
              <a:ext uri="{FF2B5EF4-FFF2-40B4-BE49-F238E27FC236}">
                <a16:creationId xmlns:a16="http://schemas.microsoft.com/office/drawing/2014/main" id="{84A24487-20B5-B8AC-65E7-924D2CE00665}"/>
              </a:ext>
            </a:extLst>
          </p:cNvPr>
          <p:cNvPicPr>
            <a:picLocks noChangeAspect="1"/>
          </p:cNvPicPr>
          <p:nvPr/>
        </p:nvPicPr>
        <p:blipFill>
          <a:blip r:embed="rId3"/>
          <a:stretch>
            <a:fillRect/>
          </a:stretch>
        </p:blipFill>
        <p:spPr>
          <a:xfrm>
            <a:off x="4603590" y="1690688"/>
            <a:ext cx="2984820" cy="3822700"/>
          </a:xfrm>
          <a:prstGeom prst="rect">
            <a:avLst/>
          </a:prstGeom>
        </p:spPr>
      </p:pic>
      <p:sp>
        <p:nvSpPr>
          <p:cNvPr id="7" name="TextBox 6">
            <a:extLst>
              <a:ext uri="{FF2B5EF4-FFF2-40B4-BE49-F238E27FC236}">
                <a16:creationId xmlns:a16="http://schemas.microsoft.com/office/drawing/2014/main" id="{FFE49069-3346-2AFD-4275-294966FF31E6}"/>
              </a:ext>
            </a:extLst>
          </p:cNvPr>
          <p:cNvSpPr txBox="1"/>
          <p:nvPr/>
        </p:nvSpPr>
        <p:spPr>
          <a:xfrm>
            <a:off x="4911252" y="5751402"/>
            <a:ext cx="2369496" cy="923330"/>
          </a:xfrm>
          <a:prstGeom prst="rect">
            <a:avLst/>
          </a:prstGeom>
          <a:noFill/>
        </p:spPr>
        <p:txBody>
          <a:bodyPr wrap="none" rtlCol="0">
            <a:spAutoFit/>
          </a:bodyPr>
          <a:lstStyle/>
          <a:p>
            <a:pPr algn="ctr"/>
            <a:r>
              <a:rPr lang="en-US" dirty="0">
                <a:latin typeface="Avenir Next LT Pro" panose="020B0504020202020204" pitchFamily="34" charset="77"/>
              </a:rPr>
              <a:t>William Shakespeare</a:t>
            </a:r>
          </a:p>
          <a:p>
            <a:pPr algn="ctr"/>
            <a:r>
              <a:rPr lang="en-US" dirty="0">
                <a:latin typeface="Avenir Next LT Pro" panose="020B0504020202020204" pitchFamily="34" charset="77"/>
              </a:rPr>
              <a:t>1564-1616</a:t>
            </a:r>
          </a:p>
          <a:p>
            <a:pPr algn="ctr"/>
            <a:r>
              <a:rPr lang="en-US" i="1" dirty="0">
                <a:latin typeface="Avenir Next LT Pro" panose="020B0504020202020204" pitchFamily="34" charset="77"/>
              </a:rPr>
              <a:t>active: </a:t>
            </a:r>
            <a:r>
              <a:rPr lang="en-US" dirty="0">
                <a:latin typeface="Avenir Next LT Pro" panose="020B0504020202020204" pitchFamily="34" charset="77"/>
              </a:rPr>
              <a:t>1592-1613</a:t>
            </a:r>
            <a:endParaRPr lang="en-US" i="1" dirty="0">
              <a:latin typeface="Avenir Next LT Pro" panose="020B0504020202020204" pitchFamily="34" charset="77"/>
            </a:endParaRPr>
          </a:p>
        </p:txBody>
      </p:sp>
      <p:pic>
        <p:nvPicPr>
          <p:cNvPr id="9" name="Picture 8" descr="A painting of a person in a dress&#10;&#10;Description automatically generated">
            <a:extLst>
              <a:ext uri="{FF2B5EF4-FFF2-40B4-BE49-F238E27FC236}">
                <a16:creationId xmlns:a16="http://schemas.microsoft.com/office/drawing/2014/main" id="{04D89692-D01E-B81C-2C69-27209E8C2195}"/>
              </a:ext>
            </a:extLst>
          </p:cNvPr>
          <p:cNvPicPr>
            <a:picLocks noChangeAspect="1"/>
          </p:cNvPicPr>
          <p:nvPr/>
        </p:nvPicPr>
        <p:blipFill>
          <a:blip r:embed="rId4"/>
          <a:stretch>
            <a:fillRect/>
          </a:stretch>
        </p:blipFill>
        <p:spPr>
          <a:xfrm>
            <a:off x="939945" y="1690688"/>
            <a:ext cx="2612922" cy="3822700"/>
          </a:xfrm>
          <a:prstGeom prst="rect">
            <a:avLst/>
          </a:prstGeom>
        </p:spPr>
      </p:pic>
      <p:sp>
        <p:nvSpPr>
          <p:cNvPr id="10" name="TextBox 9">
            <a:extLst>
              <a:ext uri="{FF2B5EF4-FFF2-40B4-BE49-F238E27FC236}">
                <a16:creationId xmlns:a16="http://schemas.microsoft.com/office/drawing/2014/main" id="{212AB1DF-D564-A56F-AE87-0BEB63C39612}"/>
              </a:ext>
            </a:extLst>
          </p:cNvPr>
          <p:cNvSpPr txBox="1"/>
          <p:nvPr/>
        </p:nvSpPr>
        <p:spPr>
          <a:xfrm>
            <a:off x="1107120" y="5751402"/>
            <a:ext cx="2278573" cy="923330"/>
          </a:xfrm>
          <a:prstGeom prst="rect">
            <a:avLst/>
          </a:prstGeom>
          <a:noFill/>
        </p:spPr>
        <p:txBody>
          <a:bodyPr wrap="none" rtlCol="0">
            <a:spAutoFit/>
          </a:bodyPr>
          <a:lstStyle/>
          <a:p>
            <a:pPr algn="ctr"/>
            <a:r>
              <a:rPr lang="en-US" dirty="0">
                <a:latin typeface="Avenir Next LT Pro" panose="020B0504020202020204" pitchFamily="34" charset="77"/>
              </a:rPr>
              <a:t>Queen Elizabeth I</a:t>
            </a:r>
          </a:p>
          <a:p>
            <a:pPr algn="ctr"/>
            <a:r>
              <a:rPr lang="en-US" dirty="0">
                <a:latin typeface="Avenir Next LT Pro" panose="020B0504020202020204" pitchFamily="34" charset="77"/>
              </a:rPr>
              <a:t>1533-1603</a:t>
            </a:r>
          </a:p>
          <a:p>
            <a:pPr algn="ctr"/>
            <a:r>
              <a:rPr lang="en-US" i="1" dirty="0">
                <a:latin typeface="Avenir Next LT Pro" panose="020B0504020202020204" pitchFamily="34" charset="77"/>
              </a:rPr>
              <a:t>reigned: </a:t>
            </a:r>
            <a:r>
              <a:rPr lang="en-US" dirty="0">
                <a:latin typeface="Avenir Next LT Pro" panose="020B0504020202020204" pitchFamily="34" charset="77"/>
              </a:rPr>
              <a:t>1559-1603</a:t>
            </a:r>
            <a:endParaRPr lang="en-US" i="1" dirty="0">
              <a:latin typeface="Avenir Next LT Pro" panose="020B0504020202020204" pitchFamily="34" charset="77"/>
            </a:endParaRPr>
          </a:p>
        </p:txBody>
      </p:sp>
      <p:sp>
        <p:nvSpPr>
          <p:cNvPr id="11" name="TextBox 10">
            <a:extLst>
              <a:ext uri="{FF2B5EF4-FFF2-40B4-BE49-F238E27FC236}">
                <a16:creationId xmlns:a16="http://schemas.microsoft.com/office/drawing/2014/main" id="{3F99E962-18A6-B774-A37A-4DE24085BE80}"/>
              </a:ext>
            </a:extLst>
          </p:cNvPr>
          <p:cNvSpPr txBox="1"/>
          <p:nvPr/>
        </p:nvSpPr>
        <p:spPr>
          <a:xfrm>
            <a:off x="8633697" y="5751402"/>
            <a:ext cx="2278573" cy="923330"/>
          </a:xfrm>
          <a:prstGeom prst="rect">
            <a:avLst/>
          </a:prstGeom>
          <a:noFill/>
        </p:spPr>
        <p:txBody>
          <a:bodyPr wrap="none" rtlCol="0">
            <a:spAutoFit/>
          </a:bodyPr>
          <a:lstStyle/>
          <a:p>
            <a:pPr algn="ctr"/>
            <a:r>
              <a:rPr lang="en-US" dirty="0">
                <a:latin typeface="Avenir Next LT Pro" panose="020B0504020202020204" pitchFamily="34" charset="77"/>
              </a:rPr>
              <a:t>King James I</a:t>
            </a:r>
          </a:p>
          <a:p>
            <a:pPr algn="ctr"/>
            <a:r>
              <a:rPr lang="en-US" dirty="0">
                <a:latin typeface="Avenir Next LT Pro" panose="020B0504020202020204" pitchFamily="34" charset="77"/>
              </a:rPr>
              <a:t>1567-1625</a:t>
            </a:r>
          </a:p>
          <a:p>
            <a:pPr algn="ctr"/>
            <a:r>
              <a:rPr lang="en-US" i="1" dirty="0">
                <a:latin typeface="Avenir Next LT Pro" panose="020B0504020202020204" pitchFamily="34" charset="77"/>
              </a:rPr>
              <a:t>reigned: </a:t>
            </a:r>
            <a:r>
              <a:rPr lang="en-US" dirty="0">
                <a:latin typeface="Avenir Next LT Pro" panose="020B0504020202020204" pitchFamily="34" charset="77"/>
              </a:rPr>
              <a:t>1603-1625</a:t>
            </a:r>
            <a:endParaRPr lang="en-US" i="1" dirty="0">
              <a:latin typeface="Avenir Next LT Pro" panose="020B0504020202020204" pitchFamily="34" charset="77"/>
            </a:endParaRPr>
          </a:p>
        </p:txBody>
      </p:sp>
      <p:pic>
        <p:nvPicPr>
          <p:cNvPr id="13" name="Picture 12" descr="A painting of a person in a garment&#10;&#10;Description automatically generated">
            <a:extLst>
              <a:ext uri="{FF2B5EF4-FFF2-40B4-BE49-F238E27FC236}">
                <a16:creationId xmlns:a16="http://schemas.microsoft.com/office/drawing/2014/main" id="{F664B791-3846-92CF-D907-795A729E849E}"/>
              </a:ext>
            </a:extLst>
          </p:cNvPr>
          <p:cNvPicPr>
            <a:picLocks noChangeAspect="1"/>
          </p:cNvPicPr>
          <p:nvPr/>
        </p:nvPicPr>
        <p:blipFill>
          <a:blip r:embed="rId5"/>
          <a:stretch>
            <a:fillRect/>
          </a:stretch>
        </p:blipFill>
        <p:spPr>
          <a:xfrm>
            <a:off x="8639133" y="1690688"/>
            <a:ext cx="2267703" cy="3822700"/>
          </a:xfrm>
          <a:prstGeom prst="rect">
            <a:avLst/>
          </a:prstGeom>
        </p:spPr>
      </p:pic>
    </p:spTree>
    <p:extLst>
      <p:ext uri="{BB962C8B-B14F-4D97-AF65-F5344CB8AC3E}">
        <p14:creationId xmlns:p14="http://schemas.microsoft.com/office/powerpoint/2010/main" val="2628829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6952-AD26-8604-9141-AA8F534F0337}"/>
              </a:ext>
            </a:extLst>
          </p:cNvPr>
          <p:cNvSpPr>
            <a:spLocks noGrp="1"/>
          </p:cNvSpPr>
          <p:nvPr>
            <p:ph type="title"/>
          </p:nvPr>
        </p:nvSpPr>
        <p:spPr/>
        <p:txBody>
          <a:bodyPr/>
          <a:lstStyle/>
          <a:p>
            <a:pPr algn="ctr"/>
            <a:r>
              <a:rPr lang="en-US" dirty="0">
                <a:latin typeface="Avenir Next LT Pro" panose="020B0504020202020204" pitchFamily="34" charset="77"/>
              </a:rPr>
              <a:t>The Globe Playhouse</a:t>
            </a:r>
          </a:p>
        </p:txBody>
      </p:sp>
      <p:pic>
        <p:nvPicPr>
          <p:cNvPr id="7" name="Content Placeholder 6" descr="A diagram of a house with Globe Theatre in the background&#10;&#10;Description automatically generated">
            <a:extLst>
              <a:ext uri="{FF2B5EF4-FFF2-40B4-BE49-F238E27FC236}">
                <a16:creationId xmlns:a16="http://schemas.microsoft.com/office/drawing/2014/main" id="{3983DAC3-5FE7-EB8F-747C-A0840F09E61A}"/>
              </a:ext>
            </a:extLst>
          </p:cNvPr>
          <p:cNvPicPr>
            <a:picLocks noGrp="1" noChangeAspect="1"/>
          </p:cNvPicPr>
          <p:nvPr>
            <p:ph idx="1"/>
          </p:nvPr>
        </p:nvPicPr>
        <p:blipFill>
          <a:blip r:embed="rId3"/>
          <a:stretch>
            <a:fillRect/>
          </a:stretch>
        </p:blipFill>
        <p:spPr>
          <a:xfrm>
            <a:off x="230051" y="1812925"/>
            <a:ext cx="5967549" cy="4351338"/>
          </a:xfrm>
        </p:spPr>
      </p:pic>
      <p:pic>
        <p:nvPicPr>
          <p:cNvPr id="9" name="Picture 8" descr="A large round building with a flag pole&#10;&#10;Description automatically generated">
            <a:extLst>
              <a:ext uri="{FF2B5EF4-FFF2-40B4-BE49-F238E27FC236}">
                <a16:creationId xmlns:a16="http://schemas.microsoft.com/office/drawing/2014/main" id="{91015CEF-D563-5FEC-9CC8-652AFB14990E}"/>
              </a:ext>
            </a:extLst>
          </p:cNvPr>
          <p:cNvPicPr>
            <a:picLocks noChangeAspect="1"/>
          </p:cNvPicPr>
          <p:nvPr/>
        </p:nvPicPr>
        <p:blipFill>
          <a:blip r:embed="rId4"/>
          <a:stretch>
            <a:fillRect/>
          </a:stretch>
        </p:blipFill>
        <p:spPr>
          <a:xfrm>
            <a:off x="6342578" y="1812925"/>
            <a:ext cx="5521112" cy="4351337"/>
          </a:xfrm>
          <a:prstGeom prst="rect">
            <a:avLst/>
          </a:prstGeom>
        </p:spPr>
      </p:pic>
      <p:sp>
        <p:nvSpPr>
          <p:cNvPr id="10" name="TextBox 9">
            <a:extLst>
              <a:ext uri="{FF2B5EF4-FFF2-40B4-BE49-F238E27FC236}">
                <a16:creationId xmlns:a16="http://schemas.microsoft.com/office/drawing/2014/main" id="{D7CB2A20-48D8-9EE1-EB6E-EC3A1DA268C5}"/>
              </a:ext>
            </a:extLst>
          </p:cNvPr>
          <p:cNvSpPr txBox="1"/>
          <p:nvPr/>
        </p:nvSpPr>
        <p:spPr>
          <a:xfrm>
            <a:off x="7235475" y="6308209"/>
            <a:ext cx="3735318" cy="369332"/>
          </a:xfrm>
          <a:prstGeom prst="rect">
            <a:avLst/>
          </a:prstGeom>
          <a:noFill/>
        </p:spPr>
        <p:txBody>
          <a:bodyPr wrap="none" rtlCol="0">
            <a:spAutoFit/>
          </a:bodyPr>
          <a:lstStyle/>
          <a:p>
            <a:r>
              <a:rPr lang="en-US" dirty="0">
                <a:latin typeface="Avenir Next LT Pro" panose="020B0504020202020204" pitchFamily="34" charset="77"/>
              </a:rPr>
              <a:t>Modern-day Shakespeare’s Globe</a:t>
            </a:r>
          </a:p>
        </p:txBody>
      </p:sp>
      <p:sp>
        <p:nvSpPr>
          <p:cNvPr id="11" name="TextBox 10">
            <a:extLst>
              <a:ext uri="{FF2B5EF4-FFF2-40B4-BE49-F238E27FC236}">
                <a16:creationId xmlns:a16="http://schemas.microsoft.com/office/drawing/2014/main" id="{DF04BCF5-D6EE-F94C-7A66-946CECA30E2F}"/>
              </a:ext>
            </a:extLst>
          </p:cNvPr>
          <p:cNvSpPr txBox="1"/>
          <p:nvPr/>
        </p:nvSpPr>
        <p:spPr>
          <a:xfrm>
            <a:off x="655432" y="6308209"/>
            <a:ext cx="5209183" cy="369332"/>
          </a:xfrm>
          <a:prstGeom prst="rect">
            <a:avLst/>
          </a:prstGeom>
          <a:noFill/>
        </p:spPr>
        <p:txBody>
          <a:bodyPr wrap="none" rtlCol="0">
            <a:spAutoFit/>
          </a:bodyPr>
          <a:lstStyle/>
          <a:p>
            <a:r>
              <a:rPr lang="en-US" dirty="0">
                <a:latin typeface="Avenir Next LT Pro" panose="020B0504020202020204" pitchFamily="34" charset="77"/>
              </a:rPr>
              <a:t>Conjectural reconstruction of the Globe Theatre</a:t>
            </a:r>
          </a:p>
        </p:txBody>
      </p:sp>
    </p:spTree>
    <p:extLst>
      <p:ext uri="{BB962C8B-B14F-4D97-AF65-F5344CB8AC3E}">
        <p14:creationId xmlns:p14="http://schemas.microsoft.com/office/powerpoint/2010/main" val="989951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6952-AD26-8604-9141-AA8F534F0337}"/>
              </a:ext>
            </a:extLst>
          </p:cNvPr>
          <p:cNvSpPr>
            <a:spLocks noGrp="1"/>
          </p:cNvSpPr>
          <p:nvPr>
            <p:ph type="title"/>
          </p:nvPr>
        </p:nvSpPr>
        <p:spPr/>
        <p:txBody>
          <a:bodyPr/>
          <a:lstStyle/>
          <a:p>
            <a:pPr algn="ctr"/>
            <a:r>
              <a:rPr lang="en-US" dirty="0">
                <a:latin typeface="Avenir Next LT Pro" panose="020B0504020202020204" pitchFamily="34" charset="77"/>
              </a:rPr>
              <a:t>Timeline of major works</a:t>
            </a:r>
          </a:p>
        </p:txBody>
      </p:sp>
      <p:sp>
        <p:nvSpPr>
          <p:cNvPr id="5" name="TextBox 4">
            <a:extLst>
              <a:ext uri="{FF2B5EF4-FFF2-40B4-BE49-F238E27FC236}">
                <a16:creationId xmlns:a16="http://schemas.microsoft.com/office/drawing/2014/main" id="{ED2EBA4A-4310-7B04-2DB2-FDBE3C11D368}"/>
              </a:ext>
            </a:extLst>
          </p:cNvPr>
          <p:cNvSpPr txBox="1"/>
          <p:nvPr/>
        </p:nvSpPr>
        <p:spPr>
          <a:xfrm>
            <a:off x="1155326" y="5846544"/>
            <a:ext cx="930063" cy="646331"/>
          </a:xfrm>
          <a:prstGeom prst="rect">
            <a:avLst/>
          </a:prstGeom>
          <a:noFill/>
        </p:spPr>
        <p:txBody>
          <a:bodyPr wrap="none" rtlCol="0">
            <a:spAutoFit/>
          </a:bodyPr>
          <a:lstStyle/>
          <a:p>
            <a:pPr algn="ctr"/>
            <a:r>
              <a:rPr lang="en-US" i="1" dirty="0">
                <a:latin typeface="Avenir Next LT Pro" panose="020B0504020202020204" pitchFamily="34" charset="77"/>
              </a:rPr>
              <a:t>Hamlet</a:t>
            </a:r>
          </a:p>
          <a:p>
            <a:pPr algn="ctr"/>
            <a:r>
              <a:rPr lang="en-US" dirty="0">
                <a:latin typeface="Avenir Next LT Pro" panose="020B0504020202020204" pitchFamily="34" charset="77"/>
              </a:rPr>
              <a:t>1600</a:t>
            </a:r>
          </a:p>
        </p:txBody>
      </p:sp>
      <p:sp>
        <p:nvSpPr>
          <p:cNvPr id="6" name="TextBox 5">
            <a:extLst>
              <a:ext uri="{FF2B5EF4-FFF2-40B4-BE49-F238E27FC236}">
                <a16:creationId xmlns:a16="http://schemas.microsoft.com/office/drawing/2014/main" id="{42659BEC-CB8B-21A1-68FD-A40D8A8220D4}"/>
              </a:ext>
            </a:extLst>
          </p:cNvPr>
          <p:cNvSpPr txBox="1"/>
          <p:nvPr/>
        </p:nvSpPr>
        <p:spPr>
          <a:xfrm>
            <a:off x="5328803" y="5754210"/>
            <a:ext cx="1534394" cy="830997"/>
          </a:xfrm>
          <a:prstGeom prst="rect">
            <a:avLst/>
          </a:prstGeom>
          <a:noFill/>
        </p:spPr>
        <p:txBody>
          <a:bodyPr wrap="none" rtlCol="0">
            <a:spAutoFit/>
          </a:bodyPr>
          <a:lstStyle/>
          <a:p>
            <a:pPr algn="ctr"/>
            <a:r>
              <a:rPr lang="en-US" sz="2400" b="1" i="1" dirty="0">
                <a:solidFill>
                  <a:srgbClr val="7030A0"/>
                </a:solidFill>
                <a:latin typeface="Avenir Next LT Pro" panose="020B0504020202020204" pitchFamily="34" charset="77"/>
              </a:rPr>
              <a:t>King Lear</a:t>
            </a:r>
            <a:endParaRPr lang="en-US" sz="2400" b="1" dirty="0">
              <a:solidFill>
                <a:srgbClr val="7030A0"/>
              </a:solidFill>
              <a:latin typeface="Avenir Next LT Pro" panose="020B0504020202020204" pitchFamily="34" charset="77"/>
            </a:endParaRPr>
          </a:p>
          <a:p>
            <a:pPr algn="ctr"/>
            <a:r>
              <a:rPr lang="en-US" sz="2400" b="1" dirty="0">
                <a:solidFill>
                  <a:srgbClr val="7030A0"/>
                </a:solidFill>
                <a:latin typeface="Avenir Next LT Pro" panose="020B0504020202020204" pitchFamily="34" charset="77"/>
              </a:rPr>
              <a:t>1605-06</a:t>
            </a:r>
          </a:p>
        </p:txBody>
      </p:sp>
      <p:sp>
        <p:nvSpPr>
          <p:cNvPr id="7" name="TextBox 6">
            <a:extLst>
              <a:ext uri="{FF2B5EF4-FFF2-40B4-BE49-F238E27FC236}">
                <a16:creationId xmlns:a16="http://schemas.microsoft.com/office/drawing/2014/main" id="{C4A81CCF-35A6-A1D3-34F7-965DA5A5FD08}"/>
              </a:ext>
            </a:extLst>
          </p:cNvPr>
          <p:cNvSpPr txBox="1"/>
          <p:nvPr/>
        </p:nvSpPr>
        <p:spPr>
          <a:xfrm>
            <a:off x="7871180" y="5825684"/>
            <a:ext cx="1099981" cy="646331"/>
          </a:xfrm>
          <a:prstGeom prst="rect">
            <a:avLst/>
          </a:prstGeom>
          <a:noFill/>
        </p:spPr>
        <p:txBody>
          <a:bodyPr wrap="none" rtlCol="0">
            <a:spAutoFit/>
          </a:bodyPr>
          <a:lstStyle/>
          <a:p>
            <a:pPr algn="ctr"/>
            <a:r>
              <a:rPr lang="en-US" i="1" dirty="0">
                <a:latin typeface="Avenir Next LT Pro" panose="020B0504020202020204" pitchFamily="34" charset="77"/>
              </a:rPr>
              <a:t>MacBeth</a:t>
            </a:r>
            <a:endParaRPr lang="en-US" dirty="0">
              <a:latin typeface="Avenir Next LT Pro" panose="020B0504020202020204" pitchFamily="34" charset="77"/>
            </a:endParaRPr>
          </a:p>
          <a:p>
            <a:pPr algn="ctr"/>
            <a:r>
              <a:rPr lang="en-US" dirty="0">
                <a:latin typeface="Avenir Next LT Pro" panose="020B0504020202020204" pitchFamily="34" charset="77"/>
              </a:rPr>
              <a:t>1606</a:t>
            </a:r>
          </a:p>
        </p:txBody>
      </p:sp>
      <p:sp>
        <p:nvSpPr>
          <p:cNvPr id="8" name="TextBox 7">
            <a:extLst>
              <a:ext uri="{FF2B5EF4-FFF2-40B4-BE49-F238E27FC236}">
                <a16:creationId xmlns:a16="http://schemas.microsoft.com/office/drawing/2014/main" id="{A9B6A5B6-4CE4-CEBE-CACD-5A3461C49D93}"/>
              </a:ext>
            </a:extLst>
          </p:cNvPr>
          <p:cNvSpPr txBox="1"/>
          <p:nvPr/>
        </p:nvSpPr>
        <p:spPr>
          <a:xfrm>
            <a:off x="10128414" y="5863783"/>
            <a:ext cx="1515159" cy="646331"/>
          </a:xfrm>
          <a:prstGeom prst="rect">
            <a:avLst/>
          </a:prstGeom>
          <a:noFill/>
        </p:spPr>
        <p:txBody>
          <a:bodyPr wrap="none" rtlCol="0">
            <a:spAutoFit/>
          </a:bodyPr>
          <a:lstStyle/>
          <a:p>
            <a:pPr algn="ctr"/>
            <a:r>
              <a:rPr lang="en-US" i="1" dirty="0">
                <a:latin typeface="Avenir Next LT Pro" panose="020B0504020202020204" pitchFamily="34" charset="77"/>
              </a:rPr>
              <a:t>The Tempest</a:t>
            </a:r>
            <a:endParaRPr lang="en-US" dirty="0">
              <a:latin typeface="Avenir Next LT Pro" panose="020B0504020202020204" pitchFamily="34" charset="77"/>
            </a:endParaRPr>
          </a:p>
          <a:p>
            <a:pPr algn="ctr"/>
            <a:r>
              <a:rPr lang="en-US" dirty="0">
                <a:latin typeface="Avenir Next LT Pro" panose="020B0504020202020204" pitchFamily="34" charset="77"/>
              </a:rPr>
              <a:t>1611</a:t>
            </a:r>
          </a:p>
        </p:txBody>
      </p:sp>
      <p:sp>
        <p:nvSpPr>
          <p:cNvPr id="9" name="TextBox 8">
            <a:extLst>
              <a:ext uri="{FF2B5EF4-FFF2-40B4-BE49-F238E27FC236}">
                <a16:creationId xmlns:a16="http://schemas.microsoft.com/office/drawing/2014/main" id="{A04CF898-27A0-BD19-F1EA-135DAB6DD2F1}"/>
              </a:ext>
            </a:extLst>
          </p:cNvPr>
          <p:cNvSpPr txBox="1"/>
          <p:nvPr/>
        </p:nvSpPr>
        <p:spPr>
          <a:xfrm>
            <a:off x="3272907" y="5863783"/>
            <a:ext cx="1066318" cy="646331"/>
          </a:xfrm>
          <a:prstGeom prst="rect">
            <a:avLst/>
          </a:prstGeom>
          <a:noFill/>
        </p:spPr>
        <p:txBody>
          <a:bodyPr wrap="none" rtlCol="0">
            <a:spAutoFit/>
          </a:bodyPr>
          <a:lstStyle/>
          <a:p>
            <a:pPr algn="ctr"/>
            <a:r>
              <a:rPr lang="en-US" i="1" dirty="0">
                <a:latin typeface="Avenir Next LT Pro" panose="020B0504020202020204" pitchFamily="34" charset="77"/>
              </a:rPr>
              <a:t>Othello</a:t>
            </a:r>
            <a:endParaRPr lang="en-US" dirty="0">
              <a:latin typeface="Avenir Next LT Pro" panose="020B0504020202020204" pitchFamily="34" charset="77"/>
            </a:endParaRPr>
          </a:p>
          <a:p>
            <a:pPr algn="ctr"/>
            <a:r>
              <a:rPr lang="en-US" dirty="0">
                <a:latin typeface="Avenir Next LT Pro" panose="020B0504020202020204" pitchFamily="34" charset="77"/>
              </a:rPr>
              <a:t>1605-06</a:t>
            </a:r>
          </a:p>
        </p:txBody>
      </p:sp>
      <p:cxnSp>
        <p:nvCxnSpPr>
          <p:cNvPr id="11" name="Straight Connector 10">
            <a:extLst>
              <a:ext uri="{FF2B5EF4-FFF2-40B4-BE49-F238E27FC236}">
                <a16:creationId xmlns:a16="http://schemas.microsoft.com/office/drawing/2014/main" id="{8F3521A9-3BAB-5112-7849-8E7DB79F7E8D}"/>
              </a:ext>
            </a:extLst>
          </p:cNvPr>
          <p:cNvCxnSpPr>
            <a:cxnSpLocks/>
          </p:cNvCxnSpPr>
          <p:nvPr/>
        </p:nvCxnSpPr>
        <p:spPr>
          <a:xfrm>
            <a:off x="647700" y="5664200"/>
            <a:ext cx="11125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2193A74-5225-241F-6F36-2116A023533E}"/>
              </a:ext>
            </a:extLst>
          </p:cNvPr>
          <p:cNvPicPr>
            <a:picLocks noChangeAspect="1"/>
          </p:cNvPicPr>
          <p:nvPr/>
        </p:nvPicPr>
        <p:blipFill>
          <a:blip r:embed="rId3"/>
          <a:stretch>
            <a:fillRect/>
          </a:stretch>
        </p:blipFill>
        <p:spPr>
          <a:xfrm>
            <a:off x="774696" y="2566757"/>
            <a:ext cx="1782310" cy="2897858"/>
          </a:xfrm>
          <a:prstGeom prst="rect">
            <a:avLst/>
          </a:prstGeom>
        </p:spPr>
      </p:pic>
      <p:pic>
        <p:nvPicPr>
          <p:cNvPr id="15" name="Picture 14" descr="A cover of a book&#10;&#10;Description automatically generated">
            <a:extLst>
              <a:ext uri="{FF2B5EF4-FFF2-40B4-BE49-F238E27FC236}">
                <a16:creationId xmlns:a16="http://schemas.microsoft.com/office/drawing/2014/main" id="{8A86338D-A9B8-4ABD-5976-416A308F9930}"/>
              </a:ext>
            </a:extLst>
          </p:cNvPr>
          <p:cNvPicPr>
            <a:picLocks noChangeAspect="1"/>
          </p:cNvPicPr>
          <p:nvPr/>
        </p:nvPicPr>
        <p:blipFill>
          <a:blip r:embed="rId4"/>
          <a:stretch>
            <a:fillRect/>
          </a:stretch>
        </p:blipFill>
        <p:spPr>
          <a:xfrm>
            <a:off x="7703425" y="2583998"/>
            <a:ext cx="1808803" cy="2897859"/>
          </a:xfrm>
          <a:prstGeom prst="rect">
            <a:avLst/>
          </a:prstGeom>
        </p:spPr>
      </p:pic>
      <p:pic>
        <p:nvPicPr>
          <p:cNvPr id="18" name="Picture 17" descr="A yellow and black cover&#10;&#10;Description automatically generated">
            <a:extLst>
              <a:ext uri="{FF2B5EF4-FFF2-40B4-BE49-F238E27FC236}">
                <a16:creationId xmlns:a16="http://schemas.microsoft.com/office/drawing/2014/main" id="{8905A82C-33BF-590A-6D05-454CA723FF5B}"/>
              </a:ext>
            </a:extLst>
          </p:cNvPr>
          <p:cNvPicPr>
            <a:picLocks noChangeAspect="1"/>
          </p:cNvPicPr>
          <p:nvPr/>
        </p:nvPicPr>
        <p:blipFill>
          <a:blip r:embed="rId5"/>
          <a:stretch>
            <a:fillRect/>
          </a:stretch>
        </p:blipFill>
        <p:spPr>
          <a:xfrm>
            <a:off x="9875197" y="2566757"/>
            <a:ext cx="1808803" cy="2897859"/>
          </a:xfrm>
          <a:prstGeom prst="rect">
            <a:avLst/>
          </a:prstGeom>
        </p:spPr>
      </p:pic>
      <p:pic>
        <p:nvPicPr>
          <p:cNvPr id="21" name="Picture 20" descr="A book cover with text on it&#10;&#10;Description automatically generated">
            <a:extLst>
              <a:ext uri="{FF2B5EF4-FFF2-40B4-BE49-F238E27FC236}">
                <a16:creationId xmlns:a16="http://schemas.microsoft.com/office/drawing/2014/main" id="{098EC4A4-6E11-6F75-11D0-7BE37C1ACE91}"/>
              </a:ext>
            </a:extLst>
          </p:cNvPr>
          <p:cNvPicPr>
            <a:picLocks noChangeAspect="1"/>
          </p:cNvPicPr>
          <p:nvPr/>
        </p:nvPicPr>
        <p:blipFill>
          <a:blip r:embed="rId6"/>
          <a:stretch>
            <a:fillRect/>
          </a:stretch>
        </p:blipFill>
        <p:spPr>
          <a:xfrm>
            <a:off x="2919975" y="2583997"/>
            <a:ext cx="1769460" cy="2897859"/>
          </a:xfrm>
          <a:prstGeom prst="rect">
            <a:avLst/>
          </a:prstGeom>
        </p:spPr>
      </p:pic>
      <p:pic>
        <p:nvPicPr>
          <p:cNvPr id="23" name="Picture 22" descr="A book cover with text on it&#10;&#10;Description automatically generated">
            <a:extLst>
              <a:ext uri="{FF2B5EF4-FFF2-40B4-BE49-F238E27FC236}">
                <a16:creationId xmlns:a16="http://schemas.microsoft.com/office/drawing/2014/main" id="{00E34315-D2C6-7859-6F96-2298DAE716F5}"/>
              </a:ext>
            </a:extLst>
          </p:cNvPr>
          <p:cNvPicPr>
            <a:picLocks noChangeAspect="1"/>
          </p:cNvPicPr>
          <p:nvPr/>
        </p:nvPicPr>
        <p:blipFill>
          <a:blip r:embed="rId7"/>
          <a:stretch>
            <a:fillRect/>
          </a:stretch>
        </p:blipFill>
        <p:spPr>
          <a:xfrm>
            <a:off x="5052404" y="1851342"/>
            <a:ext cx="2288052" cy="3630515"/>
          </a:xfrm>
          <a:prstGeom prst="rect">
            <a:avLst/>
          </a:prstGeom>
        </p:spPr>
      </p:pic>
    </p:spTree>
    <p:extLst>
      <p:ext uri="{BB962C8B-B14F-4D97-AF65-F5344CB8AC3E}">
        <p14:creationId xmlns:p14="http://schemas.microsoft.com/office/powerpoint/2010/main" val="491238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8F8B92-18E2-00E1-B391-888D13818C36}"/>
              </a:ext>
            </a:extLst>
          </p:cNvPr>
          <p:cNvSpPr>
            <a:spLocks noGrp="1"/>
          </p:cNvSpPr>
          <p:nvPr>
            <p:ph type="title"/>
          </p:nvPr>
        </p:nvSpPr>
        <p:spPr>
          <a:xfrm>
            <a:off x="5297762" y="329184"/>
            <a:ext cx="6614152" cy="1783080"/>
          </a:xfrm>
        </p:spPr>
        <p:txBody>
          <a:bodyPr vert="horz" lIns="91440" tIns="45720" rIns="91440" bIns="45720" rtlCol="0" anchor="b">
            <a:normAutofit/>
          </a:bodyPr>
          <a:lstStyle/>
          <a:p>
            <a:r>
              <a:rPr lang="en-US" dirty="0">
                <a:latin typeface="Avenir Next LT Pro" panose="020B0504020202020204" pitchFamily="34" charset="77"/>
              </a:rPr>
              <a:t>The story of </a:t>
            </a:r>
            <a:r>
              <a:rPr lang="en-US" i="1" dirty="0">
                <a:latin typeface="Avenir Next LT Pro" panose="020B0504020202020204" pitchFamily="34" charset="77"/>
              </a:rPr>
              <a:t>King Lear</a:t>
            </a:r>
            <a:endParaRPr lang="en-US" dirty="0">
              <a:latin typeface="Avenir Next LT Pro" panose="020B0504020202020204" pitchFamily="34" charset="77"/>
            </a:endParaRPr>
          </a:p>
        </p:txBody>
      </p:sp>
      <p:pic>
        <p:nvPicPr>
          <p:cNvPr id="10" name="Content Placeholder 9" descr="A cover of a book&#10;&#10;Description automatically generated">
            <a:extLst>
              <a:ext uri="{FF2B5EF4-FFF2-40B4-BE49-F238E27FC236}">
                <a16:creationId xmlns:a16="http://schemas.microsoft.com/office/drawing/2014/main" id="{8320FBDF-7A61-CBF7-06C8-B1793E95CC60}"/>
              </a:ext>
            </a:extLst>
          </p:cNvPr>
          <p:cNvPicPr>
            <a:picLocks noGrp="1" noChangeAspect="1"/>
          </p:cNvPicPr>
          <p:nvPr>
            <p:ph sz="half" idx="2"/>
          </p:nvPr>
        </p:nvPicPr>
        <p:blipFill rotWithShape="1">
          <a:blip r:embed="rId2"/>
          <a:srcRect t="606" r="-2"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7030A0"/>
          </a:solidFill>
          <a:ln w="44450" cap="rnd">
            <a:solidFill>
              <a:srgbClr val="9437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3D4F1C8-7DB6-E4CF-5A5C-5D1823AB662B}"/>
              </a:ext>
            </a:extLst>
          </p:cNvPr>
          <p:cNvSpPr>
            <a:spLocks noGrp="1"/>
          </p:cNvSpPr>
          <p:nvPr>
            <p:ph sz="half" idx="1"/>
          </p:nvPr>
        </p:nvSpPr>
        <p:spPr>
          <a:xfrm>
            <a:off x="5297762" y="2706624"/>
            <a:ext cx="6251110" cy="3483864"/>
          </a:xfrm>
        </p:spPr>
        <p:txBody>
          <a:bodyPr vert="horz" lIns="91440" tIns="45720" rIns="91440" bIns="45720" rtlCol="0">
            <a:normAutofit/>
          </a:bodyPr>
          <a:lstStyle/>
          <a:p>
            <a:pPr marL="0" indent="0">
              <a:buNone/>
            </a:pPr>
            <a:r>
              <a:rPr lang="en-US" sz="2400" dirty="0">
                <a:latin typeface="Avenir Next LT Pro" panose="020B0504020202020204" pitchFamily="34" charset="77"/>
              </a:rPr>
              <a:t>“It’s a perverse Cinderella story complete with an innocent young princess and two ugly sisters, but one in which our heroine, rather than being whisked off to the ball, is instead savagely mown down by that pumpkin coach, drawn by mice coachmen of the apocalypse.” </a:t>
            </a:r>
          </a:p>
        </p:txBody>
      </p:sp>
    </p:spTree>
    <p:extLst>
      <p:ext uri="{BB962C8B-B14F-4D97-AF65-F5344CB8AC3E}">
        <p14:creationId xmlns:p14="http://schemas.microsoft.com/office/powerpoint/2010/main" val="2927265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4BD55F-EFD3-771D-8C93-03FA72B4091A}"/>
              </a:ext>
            </a:extLst>
          </p:cNvPr>
          <p:cNvPicPr>
            <a:picLocks noChangeAspect="1"/>
          </p:cNvPicPr>
          <p:nvPr/>
        </p:nvPicPr>
        <p:blipFill rotWithShape="1">
          <a:blip r:embed="rId3">
            <a:alphaModFix amt="31000"/>
          </a:blip>
          <a:srcRect l="2" r="25042"/>
          <a:stretch/>
        </p:blipFill>
        <p:spPr>
          <a:xfrm>
            <a:off x="-152400" y="0"/>
            <a:ext cx="12344400" cy="6858000"/>
          </a:xfrm>
          <a:prstGeom prst="rect">
            <a:avLst/>
          </a:prstGeom>
        </p:spPr>
      </p:pic>
      <p:sp>
        <p:nvSpPr>
          <p:cNvPr id="2" name="Title 1">
            <a:extLst>
              <a:ext uri="{FF2B5EF4-FFF2-40B4-BE49-F238E27FC236}">
                <a16:creationId xmlns:a16="http://schemas.microsoft.com/office/drawing/2014/main" id="{44CF6952-AD26-8604-9141-AA8F534F0337}"/>
              </a:ext>
            </a:extLst>
          </p:cNvPr>
          <p:cNvSpPr>
            <a:spLocks noGrp="1"/>
          </p:cNvSpPr>
          <p:nvPr>
            <p:ph type="title"/>
          </p:nvPr>
        </p:nvSpPr>
        <p:spPr/>
        <p:txBody>
          <a:bodyPr/>
          <a:lstStyle/>
          <a:p>
            <a:pPr algn="ctr"/>
            <a:r>
              <a:rPr lang="en-US" dirty="0">
                <a:latin typeface="Avenir Next LT Pro" panose="020B0504020202020204" pitchFamily="34" charset="77"/>
              </a:rPr>
              <a:t>The love-test</a:t>
            </a:r>
          </a:p>
        </p:txBody>
      </p:sp>
      <p:pic>
        <p:nvPicPr>
          <p:cNvPr id="5" name="Content Placeholder 4" descr="A group of people posing for a photo&#10;&#10;Description automatically generated">
            <a:extLst>
              <a:ext uri="{FF2B5EF4-FFF2-40B4-BE49-F238E27FC236}">
                <a16:creationId xmlns:a16="http://schemas.microsoft.com/office/drawing/2014/main" id="{2C98D450-8081-7223-92B2-97325056BD1A}"/>
              </a:ext>
            </a:extLst>
          </p:cNvPr>
          <p:cNvPicPr>
            <a:picLocks noGrp="1" noChangeAspect="1"/>
          </p:cNvPicPr>
          <p:nvPr>
            <p:ph idx="1"/>
          </p:nvPr>
        </p:nvPicPr>
        <p:blipFill>
          <a:blip r:embed="rId4"/>
          <a:stretch>
            <a:fillRect/>
          </a:stretch>
        </p:blipFill>
        <p:spPr>
          <a:xfrm>
            <a:off x="337820" y="1762091"/>
            <a:ext cx="5006340" cy="3333818"/>
          </a:xfrm>
          <a:ln>
            <a:solidFill>
              <a:schemeClr val="bg1"/>
            </a:solidFill>
          </a:ln>
        </p:spPr>
      </p:pic>
      <p:sp>
        <p:nvSpPr>
          <p:cNvPr id="6" name="TextBox 5">
            <a:extLst>
              <a:ext uri="{FF2B5EF4-FFF2-40B4-BE49-F238E27FC236}">
                <a16:creationId xmlns:a16="http://schemas.microsoft.com/office/drawing/2014/main" id="{53A425E3-F21E-F491-ADB3-12386E8E22A6}"/>
              </a:ext>
            </a:extLst>
          </p:cNvPr>
          <p:cNvSpPr txBox="1"/>
          <p:nvPr/>
        </p:nvSpPr>
        <p:spPr>
          <a:xfrm>
            <a:off x="3922494" y="5192124"/>
            <a:ext cx="7975600" cy="1569660"/>
          </a:xfrm>
          <a:prstGeom prst="rect">
            <a:avLst/>
          </a:prstGeom>
          <a:noFill/>
        </p:spPr>
        <p:txBody>
          <a:bodyPr wrap="square" rtlCol="0">
            <a:spAutoFit/>
          </a:bodyPr>
          <a:lstStyle/>
          <a:p>
            <a:r>
              <a:rPr lang="en-US" sz="2400" dirty="0">
                <a:latin typeface="Avenir Next LT Pro" panose="020B0504020202020204" pitchFamily="34" charset="77"/>
              </a:rPr>
              <a:t>Lear’s “love test” of Goneril, Regan &amp; Cordelia results in </a:t>
            </a:r>
          </a:p>
          <a:p>
            <a:r>
              <a:rPr lang="en-US" sz="2400" dirty="0">
                <a:latin typeface="Avenir Next LT Pro" panose="020B0504020202020204" pitchFamily="34" charset="77"/>
              </a:rPr>
              <a:t>Lear banishing Cordelia (and Kent, too). Lear divides his</a:t>
            </a:r>
          </a:p>
          <a:p>
            <a:r>
              <a:rPr lang="en-US" sz="2400" dirty="0">
                <a:latin typeface="Avenir Next LT Pro" panose="020B0504020202020204" pitchFamily="34" charset="77"/>
              </a:rPr>
              <a:t>kingdom between Goneril &amp; Regan and plans on splitting his time between their households.</a:t>
            </a:r>
          </a:p>
        </p:txBody>
      </p:sp>
      <p:sp>
        <p:nvSpPr>
          <p:cNvPr id="22" name="TextBox 21">
            <a:extLst>
              <a:ext uri="{FF2B5EF4-FFF2-40B4-BE49-F238E27FC236}">
                <a16:creationId xmlns:a16="http://schemas.microsoft.com/office/drawing/2014/main" id="{7B63BED2-4F79-B6A2-17B6-CA12325BD849}"/>
              </a:ext>
            </a:extLst>
          </p:cNvPr>
          <p:cNvSpPr txBox="1"/>
          <p:nvPr/>
        </p:nvSpPr>
        <p:spPr>
          <a:xfrm>
            <a:off x="7904035" y="1887280"/>
            <a:ext cx="1507785" cy="461665"/>
          </a:xfrm>
          <a:prstGeom prst="rect">
            <a:avLst/>
          </a:prstGeom>
          <a:noFill/>
        </p:spPr>
        <p:txBody>
          <a:bodyPr wrap="none" rtlCol="0">
            <a:spAutoFit/>
          </a:bodyPr>
          <a:lstStyle/>
          <a:p>
            <a:r>
              <a:rPr lang="en-US" sz="2400" dirty="0">
                <a:latin typeface="Avenir Next LT Pro" panose="020B0504020202020204" pitchFamily="34" charset="77"/>
              </a:rPr>
              <a:t>King Lear</a:t>
            </a:r>
          </a:p>
        </p:txBody>
      </p:sp>
      <p:sp>
        <p:nvSpPr>
          <p:cNvPr id="23" name="TextBox 22">
            <a:extLst>
              <a:ext uri="{FF2B5EF4-FFF2-40B4-BE49-F238E27FC236}">
                <a16:creationId xmlns:a16="http://schemas.microsoft.com/office/drawing/2014/main" id="{39CF17D6-5A0B-C482-0CBD-15604FCD89CB}"/>
              </a:ext>
            </a:extLst>
          </p:cNvPr>
          <p:cNvSpPr txBox="1"/>
          <p:nvPr/>
        </p:nvSpPr>
        <p:spPr>
          <a:xfrm>
            <a:off x="7839402" y="3702868"/>
            <a:ext cx="1613968" cy="830997"/>
          </a:xfrm>
          <a:prstGeom prst="rect">
            <a:avLst/>
          </a:prstGeom>
          <a:noFill/>
        </p:spPr>
        <p:txBody>
          <a:bodyPr wrap="none" rtlCol="0">
            <a:spAutoFit/>
          </a:bodyPr>
          <a:lstStyle/>
          <a:p>
            <a:pPr algn="ctr"/>
            <a:r>
              <a:rPr lang="en-US" sz="2400" dirty="0">
                <a:latin typeface="Avenir Next LT Pro" panose="020B0504020202020204" pitchFamily="34" charset="77"/>
              </a:rPr>
              <a:t>Regan</a:t>
            </a:r>
          </a:p>
          <a:p>
            <a:pPr algn="ctr"/>
            <a:r>
              <a:rPr lang="en-US" sz="2400" dirty="0">
                <a:latin typeface="Avenir Next LT Pro" panose="020B0504020202020204" pitchFamily="34" charset="77"/>
              </a:rPr>
              <a:t>(Cornwall)</a:t>
            </a:r>
          </a:p>
        </p:txBody>
      </p:sp>
      <p:sp>
        <p:nvSpPr>
          <p:cNvPr id="24" name="TextBox 23">
            <a:extLst>
              <a:ext uri="{FF2B5EF4-FFF2-40B4-BE49-F238E27FC236}">
                <a16:creationId xmlns:a16="http://schemas.microsoft.com/office/drawing/2014/main" id="{23AEAC22-3D6A-E82F-9C10-A2DA887075F7}"/>
              </a:ext>
            </a:extLst>
          </p:cNvPr>
          <p:cNvSpPr txBox="1"/>
          <p:nvPr/>
        </p:nvSpPr>
        <p:spPr>
          <a:xfrm>
            <a:off x="6541800" y="3702868"/>
            <a:ext cx="1353256" cy="830997"/>
          </a:xfrm>
          <a:prstGeom prst="rect">
            <a:avLst/>
          </a:prstGeom>
          <a:noFill/>
        </p:spPr>
        <p:txBody>
          <a:bodyPr wrap="none" rtlCol="0">
            <a:spAutoFit/>
          </a:bodyPr>
          <a:lstStyle/>
          <a:p>
            <a:pPr algn="ctr"/>
            <a:r>
              <a:rPr lang="en-US" sz="2400" dirty="0">
                <a:latin typeface="Avenir Next LT Pro" panose="020B0504020202020204" pitchFamily="34" charset="77"/>
              </a:rPr>
              <a:t>Goneril</a:t>
            </a:r>
          </a:p>
          <a:p>
            <a:pPr algn="ctr"/>
            <a:r>
              <a:rPr lang="en-US" sz="2400" dirty="0">
                <a:latin typeface="Avenir Next LT Pro" panose="020B0504020202020204" pitchFamily="34" charset="77"/>
              </a:rPr>
              <a:t>(Albany)</a:t>
            </a:r>
          </a:p>
        </p:txBody>
      </p:sp>
      <p:sp>
        <p:nvSpPr>
          <p:cNvPr id="25" name="TextBox 24">
            <a:extLst>
              <a:ext uri="{FF2B5EF4-FFF2-40B4-BE49-F238E27FC236}">
                <a16:creationId xmlns:a16="http://schemas.microsoft.com/office/drawing/2014/main" id="{17F9C4BB-86CC-577D-15D2-28622D7C4D12}"/>
              </a:ext>
            </a:extLst>
          </p:cNvPr>
          <p:cNvSpPr txBox="1"/>
          <p:nvPr/>
        </p:nvSpPr>
        <p:spPr>
          <a:xfrm>
            <a:off x="9442617" y="3702868"/>
            <a:ext cx="1385572" cy="830997"/>
          </a:xfrm>
          <a:prstGeom prst="rect">
            <a:avLst/>
          </a:prstGeom>
          <a:noFill/>
        </p:spPr>
        <p:txBody>
          <a:bodyPr wrap="none" rtlCol="0">
            <a:spAutoFit/>
          </a:bodyPr>
          <a:lstStyle/>
          <a:p>
            <a:pPr algn="ctr"/>
            <a:r>
              <a:rPr lang="en-US" sz="2400" dirty="0">
                <a:latin typeface="Avenir Next LT Pro" panose="020B0504020202020204" pitchFamily="34" charset="77"/>
              </a:rPr>
              <a:t>Cordelia</a:t>
            </a:r>
          </a:p>
          <a:p>
            <a:pPr algn="ctr"/>
            <a:r>
              <a:rPr lang="en-US" sz="2400" dirty="0">
                <a:latin typeface="Avenir Next LT Pro" panose="020B0504020202020204" pitchFamily="34" charset="77"/>
              </a:rPr>
              <a:t>(France)</a:t>
            </a:r>
          </a:p>
        </p:txBody>
      </p:sp>
      <p:cxnSp>
        <p:nvCxnSpPr>
          <p:cNvPr id="26" name="Straight Connector 25">
            <a:extLst>
              <a:ext uri="{FF2B5EF4-FFF2-40B4-BE49-F238E27FC236}">
                <a16:creationId xmlns:a16="http://schemas.microsoft.com/office/drawing/2014/main" id="{D8C6736C-C46A-62F5-553F-D23930922006}"/>
              </a:ext>
            </a:extLst>
          </p:cNvPr>
          <p:cNvCxnSpPr>
            <a:cxnSpLocks/>
          </p:cNvCxnSpPr>
          <p:nvPr/>
        </p:nvCxnSpPr>
        <p:spPr>
          <a:xfrm>
            <a:off x="7205869" y="2931373"/>
            <a:ext cx="294436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F2879B49-685A-DF54-7B53-4E225629EF6E}"/>
              </a:ext>
            </a:extLst>
          </p:cNvPr>
          <p:cNvCxnSpPr>
            <a:cxnSpLocks/>
            <a:endCxn id="24" idx="0"/>
          </p:cNvCxnSpPr>
          <p:nvPr/>
        </p:nvCxnSpPr>
        <p:spPr>
          <a:xfrm>
            <a:off x="7218427" y="2927876"/>
            <a:ext cx="1" cy="7749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C8129B8-18AC-EC73-CBD2-8C889556EB7D}"/>
              </a:ext>
            </a:extLst>
          </p:cNvPr>
          <p:cNvCxnSpPr>
            <a:cxnSpLocks/>
            <a:stCxn id="22" idx="2"/>
            <a:endCxn id="23" idx="0"/>
          </p:cNvCxnSpPr>
          <p:nvPr/>
        </p:nvCxnSpPr>
        <p:spPr>
          <a:xfrm flipH="1">
            <a:off x="8646386" y="2348945"/>
            <a:ext cx="11542" cy="13539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1DF27B1-531F-BC89-C31A-A93E1F9D4FE3}"/>
              </a:ext>
            </a:extLst>
          </p:cNvPr>
          <p:cNvCxnSpPr>
            <a:cxnSpLocks/>
          </p:cNvCxnSpPr>
          <p:nvPr/>
        </p:nvCxnSpPr>
        <p:spPr>
          <a:xfrm>
            <a:off x="10135403" y="2926557"/>
            <a:ext cx="0" cy="7563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49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cloudy sky with clouds&#10;&#10;Description automatically generated">
            <a:extLst>
              <a:ext uri="{FF2B5EF4-FFF2-40B4-BE49-F238E27FC236}">
                <a16:creationId xmlns:a16="http://schemas.microsoft.com/office/drawing/2014/main" id="{59E49C24-EE4F-901E-986F-ACCDD2745381}"/>
              </a:ext>
            </a:extLst>
          </p:cNvPr>
          <p:cNvPicPr>
            <a:picLocks noChangeAspect="1"/>
          </p:cNvPicPr>
          <p:nvPr/>
        </p:nvPicPr>
        <p:blipFill>
          <a:blip r:embed="rId3">
            <a:alphaModFix amt="68000"/>
          </a:blip>
          <a:stretch>
            <a:fillRect/>
          </a:stretch>
        </p:blipFill>
        <p:spPr>
          <a:xfrm>
            <a:off x="-21884" y="0"/>
            <a:ext cx="12213884" cy="6858000"/>
          </a:xfrm>
          <a:prstGeom prst="rect">
            <a:avLst/>
          </a:prstGeom>
        </p:spPr>
      </p:pic>
      <p:pic>
        <p:nvPicPr>
          <p:cNvPr id="17" name="Picture 16" descr="A person looking at another person&#10;&#10;Description automatically generated">
            <a:extLst>
              <a:ext uri="{FF2B5EF4-FFF2-40B4-BE49-F238E27FC236}">
                <a16:creationId xmlns:a16="http://schemas.microsoft.com/office/drawing/2014/main" id="{F08ECE11-C21E-8C33-8307-05E9B12033A4}"/>
              </a:ext>
            </a:extLst>
          </p:cNvPr>
          <p:cNvPicPr>
            <a:picLocks noChangeAspect="1"/>
          </p:cNvPicPr>
          <p:nvPr/>
        </p:nvPicPr>
        <p:blipFill>
          <a:blip r:embed="rId4"/>
          <a:stretch>
            <a:fillRect/>
          </a:stretch>
        </p:blipFill>
        <p:spPr>
          <a:xfrm>
            <a:off x="1722250" y="3698087"/>
            <a:ext cx="4324049" cy="2424973"/>
          </a:xfrm>
          <a:prstGeom prst="rect">
            <a:avLst/>
          </a:prstGeom>
          <a:ln>
            <a:solidFill>
              <a:schemeClr val="bg1"/>
            </a:solidFill>
          </a:ln>
        </p:spPr>
      </p:pic>
      <p:sp>
        <p:nvSpPr>
          <p:cNvPr id="2" name="Title 1">
            <a:extLst>
              <a:ext uri="{FF2B5EF4-FFF2-40B4-BE49-F238E27FC236}">
                <a16:creationId xmlns:a16="http://schemas.microsoft.com/office/drawing/2014/main" id="{44CF6952-AD26-8604-9141-AA8F534F0337}"/>
              </a:ext>
            </a:extLst>
          </p:cNvPr>
          <p:cNvSpPr>
            <a:spLocks noGrp="1"/>
          </p:cNvSpPr>
          <p:nvPr>
            <p:ph type="title"/>
          </p:nvPr>
        </p:nvSpPr>
        <p:spPr/>
        <p:txBody>
          <a:bodyPr/>
          <a:lstStyle/>
          <a:p>
            <a:pPr algn="ctr"/>
            <a:r>
              <a:rPr lang="en-US" dirty="0">
                <a:latin typeface="Avenir Next LT Pro" panose="020B0504020202020204" pitchFamily="34" charset="77"/>
              </a:rPr>
              <a:t>Lear gets no love from Goneril or Regan</a:t>
            </a:r>
          </a:p>
        </p:txBody>
      </p:sp>
      <p:pic>
        <p:nvPicPr>
          <p:cNvPr id="5" name="Content Placeholder 4" descr="A person holding another person's hand&#10;&#10;Description automatically generated">
            <a:extLst>
              <a:ext uri="{FF2B5EF4-FFF2-40B4-BE49-F238E27FC236}">
                <a16:creationId xmlns:a16="http://schemas.microsoft.com/office/drawing/2014/main" id="{46650E1B-5F2E-32BD-AC28-79B4D3A5330B}"/>
              </a:ext>
            </a:extLst>
          </p:cNvPr>
          <p:cNvPicPr>
            <a:picLocks noGrp="1" noChangeAspect="1"/>
          </p:cNvPicPr>
          <p:nvPr>
            <p:ph idx="1"/>
          </p:nvPr>
        </p:nvPicPr>
        <p:blipFill>
          <a:blip r:embed="rId5"/>
          <a:stretch>
            <a:fillRect/>
          </a:stretch>
        </p:blipFill>
        <p:spPr>
          <a:xfrm>
            <a:off x="6139257" y="1563672"/>
            <a:ext cx="5524013" cy="3682675"/>
          </a:xfrm>
          <a:ln>
            <a:solidFill>
              <a:schemeClr val="bg1"/>
            </a:solidFill>
          </a:ln>
        </p:spPr>
      </p:pic>
      <p:pic>
        <p:nvPicPr>
          <p:cNvPr id="4" name="Graphic 3" descr="Castle scene with solid fill">
            <a:extLst>
              <a:ext uri="{FF2B5EF4-FFF2-40B4-BE49-F238E27FC236}">
                <a16:creationId xmlns:a16="http://schemas.microsoft.com/office/drawing/2014/main" id="{F7629624-CA01-AB5D-5D20-948BD13143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3730" y="1808380"/>
            <a:ext cx="1325562" cy="1325562"/>
          </a:xfrm>
          <a:prstGeom prst="rect">
            <a:avLst/>
          </a:prstGeom>
        </p:spPr>
      </p:pic>
      <p:pic>
        <p:nvPicPr>
          <p:cNvPr id="8" name="Graphic 7" descr="Castle scene outline">
            <a:extLst>
              <a:ext uri="{FF2B5EF4-FFF2-40B4-BE49-F238E27FC236}">
                <a16:creationId xmlns:a16="http://schemas.microsoft.com/office/drawing/2014/main" id="{9356CCA6-1845-654D-286C-BC8D01CB53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5980" y="4910574"/>
            <a:ext cx="1353312" cy="1353312"/>
          </a:xfrm>
          <a:prstGeom prst="rect">
            <a:avLst/>
          </a:prstGeom>
        </p:spPr>
      </p:pic>
      <p:sp>
        <p:nvSpPr>
          <p:cNvPr id="9" name="TextBox 8">
            <a:extLst>
              <a:ext uri="{FF2B5EF4-FFF2-40B4-BE49-F238E27FC236}">
                <a16:creationId xmlns:a16="http://schemas.microsoft.com/office/drawing/2014/main" id="{B48AD829-B7BE-DE6B-C6E3-3F1DD5CD825E}"/>
              </a:ext>
            </a:extLst>
          </p:cNvPr>
          <p:cNvSpPr txBox="1"/>
          <p:nvPr/>
        </p:nvSpPr>
        <p:spPr>
          <a:xfrm>
            <a:off x="528730" y="3089690"/>
            <a:ext cx="970137" cy="369332"/>
          </a:xfrm>
          <a:prstGeom prst="rect">
            <a:avLst/>
          </a:prstGeom>
          <a:noFill/>
        </p:spPr>
        <p:txBody>
          <a:bodyPr wrap="none" rtlCol="0">
            <a:spAutoFit/>
          </a:bodyPr>
          <a:lstStyle/>
          <a:p>
            <a:r>
              <a:rPr lang="en-US" dirty="0">
                <a:latin typeface="Avenir Next LT Pro" panose="020B0504020202020204" pitchFamily="34" charset="77"/>
              </a:rPr>
              <a:t>Goneril</a:t>
            </a:r>
          </a:p>
        </p:txBody>
      </p:sp>
      <p:sp>
        <p:nvSpPr>
          <p:cNvPr id="10" name="TextBox 9">
            <a:extLst>
              <a:ext uri="{FF2B5EF4-FFF2-40B4-BE49-F238E27FC236}">
                <a16:creationId xmlns:a16="http://schemas.microsoft.com/office/drawing/2014/main" id="{DC440E36-FBF3-8FAB-A6B8-88DF8175B15B}"/>
              </a:ext>
            </a:extLst>
          </p:cNvPr>
          <p:cNvSpPr txBox="1"/>
          <p:nvPr/>
        </p:nvSpPr>
        <p:spPr>
          <a:xfrm>
            <a:off x="525083" y="6263886"/>
            <a:ext cx="855107" cy="369332"/>
          </a:xfrm>
          <a:prstGeom prst="rect">
            <a:avLst/>
          </a:prstGeom>
          <a:noFill/>
        </p:spPr>
        <p:txBody>
          <a:bodyPr wrap="none" rtlCol="0">
            <a:spAutoFit/>
          </a:bodyPr>
          <a:lstStyle/>
          <a:p>
            <a:pPr algn="ctr"/>
            <a:r>
              <a:rPr lang="en-US" dirty="0">
                <a:latin typeface="Avenir Next LT Pro" panose="020B0504020202020204" pitchFamily="34" charset="77"/>
              </a:rPr>
              <a:t>Regan</a:t>
            </a:r>
          </a:p>
        </p:txBody>
      </p:sp>
      <p:sp>
        <p:nvSpPr>
          <p:cNvPr id="18" name="TextBox 17">
            <a:extLst>
              <a:ext uri="{FF2B5EF4-FFF2-40B4-BE49-F238E27FC236}">
                <a16:creationId xmlns:a16="http://schemas.microsoft.com/office/drawing/2014/main" id="{42488A44-25C2-3432-0B20-3D42EE87568D}"/>
              </a:ext>
            </a:extLst>
          </p:cNvPr>
          <p:cNvSpPr txBox="1"/>
          <p:nvPr/>
        </p:nvSpPr>
        <p:spPr>
          <a:xfrm>
            <a:off x="1826606" y="2317848"/>
            <a:ext cx="699230" cy="461665"/>
          </a:xfrm>
          <a:prstGeom prst="rect">
            <a:avLst/>
          </a:prstGeom>
          <a:noFill/>
        </p:spPr>
        <p:txBody>
          <a:bodyPr wrap="none" rtlCol="0">
            <a:spAutoFit/>
          </a:bodyPr>
          <a:lstStyle/>
          <a:p>
            <a:r>
              <a:rPr lang="en-US" sz="2400" dirty="0">
                <a:latin typeface="Avenir Book" panose="02000503020000020003" pitchFamily="2" charset="0"/>
              </a:rPr>
              <a:t>100</a:t>
            </a:r>
          </a:p>
        </p:txBody>
      </p:sp>
      <p:pic>
        <p:nvPicPr>
          <p:cNvPr id="20" name="Graphic 19" descr="Horse with solid fill">
            <a:extLst>
              <a:ext uri="{FF2B5EF4-FFF2-40B4-BE49-F238E27FC236}">
                <a16:creationId xmlns:a16="http://schemas.microsoft.com/office/drawing/2014/main" id="{93A3A414-2787-1F01-6AB8-271374E75F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25836" y="1990973"/>
            <a:ext cx="914400" cy="914400"/>
          </a:xfrm>
          <a:prstGeom prst="rect">
            <a:avLst/>
          </a:prstGeom>
        </p:spPr>
      </p:pic>
      <p:sp>
        <p:nvSpPr>
          <p:cNvPr id="21" name="&quot;No&quot; Symbol 20">
            <a:extLst>
              <a:ext uri="{FF2B5EF4-FFF2-40B4-BE49-F238E27FC236}">
                <a16:creationId xmlns:a16="http://schemas.microsoft.com/office/drawing/2014/main" id="{12F1DFA3-5B03-9CB2-BA67-EEEE9D5BC515}"/>
              </a:ext>
            </a:extLst>
          </p:cNvPr>
          <p:cNvSpPr/>
          <p:nvPr/>
        </p:nvSpPr>
        <p:spPr>
          <a:xfrm>
            <a:off x="1826606" y="1702165"/>
            <a:ext cx="1719072" cy="1647227"/>
          </a:xfrm>
          <a:prstGeom prst="noSmoking">
            <a:avLst>
              <a:gd name="adj" fmla="val 11626"/>
            </a:avLst>
          </a:prstGeom>
          <a:gradFill>
            <a:gsLst>
              <a:gs pos="0">
                <a:srgbClr val="8C676C"/>
              </a:gs>
              <a:gs pos="50000">
                <a:schemeClr val="accent2">
                  <a:lumMod val="105000"/>
                  <a:satMod val="103000"/>
                  <a:tint val="73000"/>
                </a:schemeClr>
              </a:gs>
              <a:gs pos="100000">
                <a:srgbClr val="92513C"/>
              </a:gs>
            </a:gsLst>
          </a:gra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25" name="TextBox 24">
            <a:extLst>
              <a:ext uri="{FF2B5EF4-FFF2-40B4-BE49-F238E27FC236}">
                <a16:creationId xmlns:a16="http://schemas.microsoft.com/office/drawing/2014/main" id="{9F28A0D5-4B87-67A2-566D-7E55F2FA8219}"/>
              </a:ext>
            </a:extLst>
          </p:cNvPr>
          <p:cNvSpPr txBox="1"/>
          <p:nvPr/>
        </p:nvSpPr>
        <p:spPr>
          <a:xfrm>
            <a:off x="6739238" y="5334990"/>
            <a:ext cx="4324049" cy="1200329"/>
          </a:xfrm>
          <a:prstGeom prst="rect">
            <a:avLst/>
          </a:prstGeom>
          <a:noFill/>
        </p:spPr>
        <p:txBody>
          <a:bodyPr wrap="square" rtlCol="0">
            <a:spAutoFit/>
          </a:bodyPr>
          <a:lstStyle/>
          <a:p>
            <a:r>
              <a:rPr lang="en-US" sz="2400" i="1" dirty="0">
                <a:latin typeface="Avenir Next LT Pro" panose="020B0504020202020204" pitchFamily="34" charset="77"/>
              </a:rPr>
              <a:t>Goneril: </a:t>
            </a:r>
            <a:r>
              <a:rPr lang="en-US" sz="2400" dirty="0">
                <a:latin typeface="Avenir Next LT Pro" panose="020B0504020202020204" pitchFamily="34" charset="77"/>
              </a:rPr>
              <a:t>What need you five and twenty? ten? or five?</a:t>
            </a:r>
          </a:p>
          <a:p>
            <a:r>
              <a:rPr lang="en-US" sz="2400" i="1" dirty="0">
                <a:latin typeface="Avenir Next LT Pro" panose="020B0504020202020204" pitchFamily="34" charset="77"/>
              </a:rPr>
              <a:t>Regan: </a:t>
            </a:r>
            <a:r>
              <a:rPr lang="en-US" sz="2400" dirty="0">
                <a:latin typeface="Avenir Next LT Pro" panose="020B0504020202020204" pitchFamily="34" charset="77"/>
              </a:rPr>
              <a:t>What need one?</a:t>
            </a:r>
          </a:p>
        </p:txBody>
      </p:sp>
      <p:sp>
        <p:nvSpPr>
          <p:cNvPr id="26" name="Down Arrow 25">
            <a:extLst>
              <a:ext uri="{FF2B5EF4-FFF2-40B4-BE49-F238E27FC236}">
                <a16:creationId xmlns:a16="http://schemas.microsoft.com/office/drawing/2014/main" id="{45625704-2BA4-6980-F080-60CB87A41A27}"/>
              </a:ext>
            </a:extLst>
          </p:cNvPr>
          <p:cNvSpPr/>
          <p:nvPr/>
        </p:nvSpPr>
        <p:spPr>
          <a:xfrm>
            <a:off x="736686" y="3459023"/>
            <a:ext cx="456098" cy="1386626"/>
          </a:xfrm>
          <a:prstGeom prst="downArrow">
            <a:avLst/>
          </a:prstGeom>
          <a:solidFill>
            <a:srgbClr val="7030A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49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1832</TotalTime>
  <Words>5762</Words>
  <Application>Microsoft Office PowerPoint</Application>
  <PresentationFormat>Widescreen</PresentationFormat>
  <Paragraphs>444</Paragraphs>
  <Slides>37</Slides>
  <Notes>30</Notes>
  <HiddenSlides>1</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37</vt:i4>
      </vt:variant>
    </vt:vector>
  </HeadingPairs>
  <TitlesOfParts>
    <vt:vector size="61" baseType="lpstr">
      <vt:lpstr>adobe-garamond-pro</vt:lpstr>
      <vt:lpstr>AdvOT111b64c4</vt:lpstr>
      <vt:lpstr>AdvOT111b64c4+20</vt:lpstr>
      <vt:lpstr>Amazon Ember</vt:lpstr>
      <vt:lpstr>Aptos</vt:lpstr>
      <vt:lpstr>Arial</vt:lpstr>
      <vt:lpstr>Avenir Book</vt:lpstr>
      <vt:lpstr>Avenir Next LT Pro</vt:lpstr>
      <vt:lpstr>Avenir Next LT Pro Demi</vt:lpstr>
      <vt:lpstr>avenir-regular-class</vt:lpstr>
      <vt:lpstr>Calibri</vt:lpstr>
      <vt:lpstr>Calibri Light</vt:lpstr>
      <vt:lpstr>Calistoga</vt:lpstr>
      <vt:lpstr>Helvetica</vt:lpstr>
      <vt:lpstr>Helvetica Neue</vt:lpstr>
      <vt:lpstr>inherit</vt:lpstr>
      <vt:lpstr>Logic Monospace</vt:lpstr>
      <vt:lpstr>Minion</vt:lpstr>
      <vt:lpstr>Practice</vt:lpstr>
      <vt:lpstr>Proxima Nova</vt:lpstr>
      <vt:lpstr>verdana</vt:lpstr>
      <vt:lpstr>verdana</vt:lpstr>
      <vt:lpstr>Vollkorn</vt:lpstr>
      <vt:lpstr>Office Theme</vt:lpstr>
      <vt:lpstr>Did King Lear have dementia? Shakespeare on aging &amp; illness</vt:lpstr>
      <vt:lpstr>What can Shakespeare teach us about aging &amp; illness?</vt:lpstr>
      <vt:lpstr>King Lear tells a remarkably modern story</vt:lpstr>
      <vt:lpstr>Shakespeare and his time</vt:lpstr>
      <vt:lpstr>The Globe Playhouse</vt:lpstr>
      <vt:lpstr>Timeline of major works</vt:lpstr>
      <vt:lpstr>The story of King Lear</vt:lpstr>
      <vt:lpstr>The love-test</vt:lpstr>
      <vt:lpstr>Lear gets no love from Goneril or Regan</vt:lpstr>
      <vt:lpstr>Edmund plots against Edgar &amp; Gloucester</vt:lpstr>
      <vt:lpstr>PowerPoint Presentation</vt:lpstr>
      <vt:lpstr>Lear in the wilderness</vt:lpstr>
      <vt:lpstr>Lear’s mock trial of Goneril &amp; Regan</vt:lpstr>
      <vt:lpstr>“Out, vile jelly"</vt:lpstr>
      <vt:lpstr>Britain at war</vt:lpstr>
      <vt:lpstr>Lear’s end</vt:lpstr>
      <vt:lpstr>Edgar’s closing words</vt:lpstr>
      <vt:lpstr>Perhaps include clips here</vt:lpstr>
      <vt:lpstr>Shakespeare &amp; medicine</vt:lpstr>
      <vt:lpstr>Bedlam</vt:lpstr>
      <vt:lpstr>The feigned madness of Poor Tom</vt:lpstr>
      <vt:lpstr>Poor Tom says …</vt:lpstr>
      <vt:lpstr>What do we know about Lear’s history?</vt:lpstr>
      <vt:lpstr>Lear’s personality*</vt:lpstr>
      <vt:lpstr>Humoral model of personality</vt:lpstr>
      <vt:lpstr>Shakespeare’s seven ages</vt:lpstr>
      <vt:lpstr>PowerPoint Presentation</vt:lpstr>
      <vt:lpstr>Timeline of Lear’s madness (1/3)</vt:lpstr>
      <vt:lpstr>Timeline of Lear’s madness (2/3)</vt:lpstr>
      <vt:lpstr>Timeline of Lear’s madness (3/3)</vt:lpstr>
      <vt:lpstr>Lear’s final words to Cordelia</vt:lpstr>
      <vt:lpstr>Geriatric psychiatry formulation of Lear</vt:lpstr>
      <vt:lpstr>Playing Lear as a person with dementia</vt:lpstr>
      <vt:lpstr>Other views of Lear’s condition</vt:lpstr>
      <vt:lpstr>Studying the humanities to better understand aging &amp; mental illness</vt:lpstr>
      <vt:lpstr>Examples of aging in the humanities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 WALASZEK</dc:creator>
  <cp:lastModifiedBy>ART WALASZEK</cp:lastModifiedBy>
  <cp:revision>205</cp:revision>
  <dcterms:created xsi:type="dcterms:W3CDTF">2024-01-28T20:56:14Z</dcterms:created>
  <dcterms:modified xsi:type="dcterms:W3CDTF">2024-03-21T14:54:30Z</dcterms:modified>
</cp:coreProperties>
</file>